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</p:sldIdLst>
  <p:sldSz cy="5143500" cx="9144000"/>
  <p:notesSz cx="6858000" cy="9144000"/>
  <p:embeddedFontLst>
    <p:embeddedFont>
      <p:font typeface="Roboto Slab"/>
      <p:regular r:id="rId66"/>
      <p:bold r:id="rId67"/>
    </p:embeddedFont>
    <p:embeddedFont>
      <p:font typeface="Roboto Thin"/>
      <p:regular r:id="rId68"/>
      <p:bold r:id="rId69"/>
      <p:italic r:id="rId70"/>
      <p:boldItalic r:id="rId71"/>
    </p:embeddedFont>
    <p:embeddedFont>
      <p:font typeface="Roboto"/>
      <p:regular r:id="rId72"/>
      <p:bold r:id="rId73"/>
      <p:italic r:id="rId74"/>
      <p:boldItalic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D77FB64-83E9-4914-BE97-4426B5AC46F0}">
  <a:tblStyle styleId="{1D77FB64-83E9-4914-BE97-4426B5AC46F0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oboto-bold.fntdata"/><Relationship Id="rId72" Type="http://schemas.openxmlformats.org/officeDocument/2006/relationships/font" Target="fonts/Roboto-regular.fntdata"/><Relationship Id="rId31" Type="http://schemas.openxmlformats.org/officeDocument/2006/relationships/slide" Target="slides/slide25.xml"/><Relationship Id="rId75" Type="http://schemas.openxmlformats.org/officeDocument/2006/relationships/font" Target="fonts/Roboto-boldItalic.fntdata"/><Relationship Id="rId30" Type="http://schemas.openxmlformats.org/officeDocument/2006/relationships/slide" Target="slides/slide24.xml"/><Relationship Id="rId74" Type="http://schemas.openxmlformats.org/officeDocument/2006/relationships/font" Target="fonts/Roboto-italic.fntdata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RobotoThin-boldItalic.fntdata"/><Relationship Id="rId70" Type="http://schemas.openxmlformats.org/officeDocument/2006/relationships/font" Target="fonts/RobotoThin-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font" Target="fonts/RobotoSlab-regular.fntdata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font" Target="fonts/RobotoThin-regular.fntdata"/><Relationship Id="rId23" Type="http://schemas.openxmlformats.org/officeDocument/2006/relationships/slide" Target="slides/slide17.xml"/><Relationship Id="rId67" Type="http://schemas.openxmlformats.org/officeDocument/2006/relationships/font" Target="fonts/RobotoSlab-bold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obotoThin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86b3c8421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86b3c8421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8d6810b96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8d6810b96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250320407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8250320407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d6810b96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8d6810b96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8250320407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8250320407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d6810b968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d6810b968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d781b1ac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d781b1ac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8d781b1ac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8d781b1ac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d781b1ac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8d781b1ac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250320407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250320407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d781b1ac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d781b1ac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d781b1ac3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8d781b1ac3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8d781b1ac3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8d781b1ac3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8d781b1ac3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8d781b1ac3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8250320407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8250320407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25032040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25032040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825032040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825032040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d781b1ac3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8d781b1ac3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8d781b1ac3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8d781b1ac3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8d781b1ac3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8d781b1ac3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b333a5d6c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b333a5d6c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3354a759c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b3354a759c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8d781b1ac3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8d781b1ac3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d781b1ac3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d781b1ac3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8250320407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8250320407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8d781b1ac3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8d781b1ac3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8d781b1ac3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8d781b1ac3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8d781b1ac3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8d781b1ac3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8d781b1ac3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8d781b1ac3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8d781b1ac3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8d781b1ac3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8d781b1ac3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8d781b1ac3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8d781b1ac3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8d781b1ac3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b3354a75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b3354a75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b333a5d6c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b333a5d6c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8d781b1ac3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8d781b1ac3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b333a5d6c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b333a5d6c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b3354a759c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b3354a759c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8250320407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8250320407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8d781b1ac3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8d781b1ac3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b333a5d6c0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b333a5d6c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b333a5d6c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b333a5d6c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8d781b1ac3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8d781b1ac3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8d781b1ac3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8d781b1ac3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6b3c842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86b3c842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8d781b1ac3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8d781b1ac3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8d781b1ac3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8d781b1ac3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b333a5d6c0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b333a5d6c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8c3c7c4f34_1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8c3c7c4f34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8c6d2f8540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8c6d2f8540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8c6d2f854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8c6d2f854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8c6d2f8540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8c6d2f8540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8c6d2f8540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8c6d2f8540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8c6d2f8540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8c6d2f8540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8c3c7c4f3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8c3c7c4f3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d781b1ac3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8d781b1ac3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b97a92e5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b97a92e5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8bf33b83b2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8bf33b83b2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8d6810b96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8d6810b96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9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Relationship Id="rId8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35.png"/><Relationship Id="rId6" Type="http://schemas.openxmlformats.org/officeDocument/2006/relationships/image" Target="../media/image2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image" Target="../media/image31.png"/><Relationship Id="rId6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Relationship Id="rId4" Type="http://schemas.openxmlformats.org/officeDocument/2006/relationships/hyperlink" Target="http://typing.com/lesson" TargetMode="External"/><Relationship Id="rId5" Type="http://schemas.openxmlformats.org/officeDocument/2006/relationships/hyperlink" Target="https://typing.io/lessons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Relationship Id="rId4" Type="http://schemas.openxmlformats.org/officeDocument/2006/relationships/hyperlink" Target="https://github.com/cliche90/markdown_tutorial" TargetMode="External"/><Relationship Id="rId5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code.visualstudio.com/" TargetMode="External"/><Relationship Id="rId4" Type="http://schemas.openxmlformats.org/officeDocument/2006/relationships/hyperlink" Target="https://code.visualstudio.com/" TargetMode="External"/><Relationship Id="rId5" Type="http://schemas.openxmlformats.org/officeDocument/2006/relationships/hyperlink" Target="https://dillinger.io/" TargetMode="External"/><Relationship Id="rId6" Type="http://schemas.openxmlformats.org/officeDocument/2006/relationships/hyperlink" Target="https://code.visualstudio.com/" TargetMode="External"/><Relationship Id="rId7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zetawiki.com/wiki/%EC%A0%91%EB%91%90%EC%96%B4" TargetMode="External"/><Relationship Id="rId4" Type="http://schemas.openxmlformats.org/officeDocument/2006/relationships/hyperlink" Target="https://zetawiki.com/wiki/%EC%A0%91%EB%91%90%EC%96%B4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Relationship Id="rId5" Type="http://schemas.openxmlformats.org/officeDocument/2006/relationships/image" Target="../media/image38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7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3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8.png"/><Relationship Id="rId4" Type="http://schemas.openxmlformats.org/officeDocument/2006/relationships/image" Target="../media/image39.png"/><Relationship Id="rId9" Type="http://schemas.openxmlformats.org/officeDocument/2006/relationships/image" Target="../media/image41.png"/><Relationship Id="rId5" Type="http://schemas.openxmlformats.org/officeDocument/2006/relationships/image" Target="../media/image43.png"/><Relationship Id="rId6" Type="http://schemas.openxmlformats.org/officeDocument/2006/relationships/image" Target="../media/image38.png"/><Relationship Id="rId7" Type="http://schemas.openxmlformats.org/officeDocument/2006/relationships/image" Target="../media/image44.png"/><Relationship Id="rId8" Type="http://schemas.openxmlformats.org/officeDocument/2006/relationships/image" Target="../media/image4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htmlcolorcodes.com/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Relationship Id="rId4" Type="http://schemas.openxmlformats.org/officeDocument/2006/relationships/image" Target="../media/image2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</a:rPr>
              <a:t>XIDO</a:t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web school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4" name="Google Shape;64;p13"/>
          <p:cNvSpPr/>
          <p:nvPr/>
        </p:nvSpPr>
        <p:spPr>
          <a:xfrm>
            <a:off x="4776099" y="3445716"/>
            <a:ext cx="657600" cy="657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/>
          <p:cNvSpPr/>
          <p:nvPr/>
        </p:nvSpPr>
        <p:spPr>
          <a:xfrm>
            <a:off x="5703438" y="3390215"/>
            <a:ext cx="713100" cy="713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3"/>
          <p:cNvSpPr/>
          <p:nvPr/>
        </p:nvSpPr>
        <p:spPr>
          <a:xfrm>
            <a:off x="3664550" y="3364800"/>
            <a:ext cx="841800" cy="7281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3"/>
          <p:cNvSpPr txBox="1"/>
          <p:nvPr>
            <p:ph type="ctrTitle"/>
          </p:nvPr>
        </p:nvSpPr>
        <p:spPr>
          <a:xfrm>
            <a:off x="2485275" y="3196575"/>
            <a:ext cx="1155900" cy="115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0">
                <a:solidFill>
                  <a:schemeClr val="dk2"/>
                </a:solidFill>
              </a:rPr>
              <a:t>2</a:t>
            </a:r>
            <a:endParaRPr sz="7000">
              <a:solidFill>
                <a:schemeClr val="dk2"/>
              </a:solidFill>
            </a:endParaRPr>
          </a:p>
        </p:txBody>
      </p:sp>
      <p:pic>
        <p:nvPicPr>
          <p:cNvPr id="68" name="Google Shape;6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33723" y="3364804"/>
            <a:ext cx="1027917" cy="1024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/>
        </p:nvSpPr>
        <p:spPr>
          <a:xfrm>
            <a:off x="0" y="0"/>
            <a:ext cx="3361800" cy="26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before</a:t>
            </a:r>
            <a:endParaRPr b="1" sz="40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web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0" name="Google Shape;140;p22"/>
          <p:cNvSpPr/>
          <p:nvPr/>
        </p:nvSpPr>
        <p:spPr>
          <a:xfrm>
            <a:off x="1853350" y="-14050"/>
            <a:ext cx="7290600" cy="52137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 rotWithShape="1">
          <a:blip r:embed="rId3">
            <a:alphaModFix/>
          </a:blip>
          <a:srcRect b="18342" l="0" r="0" t="5675"/>
          <a:stretch/>
        </p:blipFill>
        <p:spPr>
          <a:xfrm>
            <a:off x="2285150" y="542900"/>
            <a:ext cx="6553950" cy="390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3"/>
          <p:cNvPicPr preferRelativeResize="0"/>
          <p:nvPr/>
        </p:nvPicPr>
        <p:blipFill rotWithShape="1">
          <a:blip r:embed="rId3">
            <a:alphaModFix/>
          </a:blip>
          <a:srcRect b="0" l="0" r="39143" t="0"/>
          <a:stretch/>
        </p:blipFill>
        <p:spPr>
          <a:xfrm>
            <a:off x="2727700" y="152400"/>
            <a:ext cx="5379149" cy="48339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/>
          <p:nvPr/>
        </p:nvSpPr>
        <p:spPr>
          <a:xfrm>
            <a:off x="0" y="0"/>
            <a:ext cx="3000000" cy="13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before</a:t>
            </a:r>
            <a:endParaRPr b="1" sz="40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web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8" name="Google Shape;148;p23"/>
          <p:cNvSpPr txBox="1"/>
          <p:nvPr/>
        </p:nvSpPr>
        <p:spPr>
          <a:xfrm>
            <a:off x="0" y="1347600"/>
            <a:ext cx="27870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여러칸을 합쳐 하나의 형태를 취하는 모양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/>
        </p:nvSpPr>
        <p:spPr>
          <a:xfrm>
            <a:off x="0" y="0"/>
            <a:ext cx="3361800" cy="26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now</a:t>
            </a:r>
            <a:endParaRPr b="1" sz="40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web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1853350" y="50"/>
            <a:ext cx="7290600" cy="51435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4"/>
          <p:cNvPicPr preferRelativeResize="0"/>
          <p:nvPr/>
        </p:nvPicPr>
        <p:blipFill rotWithShape="1">
          <a:blip r:embed="rId3">
            <a:alphaModFix/>
          </a:blip>
          <a:srcRect b="4643" l="0" r="0" t="0"/>
          <a:stretch/>
        </p:blipFill>
        <p:spPr>
          <a:xfrm>
            <a:off x="3281575" y="119300"/>
            <a:ext cx="4229100" cy="465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0925" y="103550"/>
            <a:ext cx="4082706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9572" y="173325"/>
            <a:ext cx="3966327" cy="471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7272" y="216721"/>
            <a:ext cx="778450" cy="452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" name="Google Shape;163;p25"/>
          <p:cNvGrpSpPr/>
          <p:nvPr/>
        </p:nvGrpSpPr>
        <p:grpSpPr>
          <a:xfrm>
            <a:off x="3677112" y="2721899"/>
            <a:ext cx="3831260" cy="1270217"/>
            <a:chOff x="2436361" y="1994850"/>
            <a:chExt cx="6568249" cy="2143825"/>
          </a:xfrm>
        </p:grpSpPr>
        <p:pic>
          <p:nvPicPr>
            <p:cNvPr id="164" name="Google Shape;164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436361" y="1994850"/>
              <a:ext cx="1690914" cy="214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212125" y="1994850"/>
              <a:ext cx="2703800" cy="214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2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000775" y="1994850"/>
              <a:ext cx="2003835" cy="21438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7" name="Google Shape;167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77275" y="1447795"/>
            <a:ext cx="495375" cy="4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0800000">
            <a:off x="7013000" y="1447795"/>
            <a:ext cx="495375" cy="4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 txBox="1"/>
          <p:nvPr/>
        </p:nvSpPr>
        <p:spPr>
          <a:xfrm>
            <a:off x="0" y="0"/>
            <a:ext cx="3000000" cy="13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now</a:t>
            </a:r>
            <a:endParaRPr b="1" sz="40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web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0" name="Google Shape;170;p25"/>
          <p:cNvSpPr txBox="1"/>
          <p:nvPr/>
        </p:nvSpPr>
        <p:spPr>
          <a:xfrm>
            <a:off x="0" y="1347600"/>
            <a:ext cx="33162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박스내부에 다른 박스를 배치하여, 필요한 기능과 역할을 분리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0" y="3136875"/>
            <a:ext cx="33513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각박스의 형태를 의미를 부여하여, </a:t>
            </a:r>
            <a:endParaRPr sz="15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그 구조를 정확하게 처리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72" name="Google Shape;172;p25"/>
          <p:cNvSpPr/>
          <p:nvPr/>
        </p:nvSpPr>
        <p:spPr>
          <a:xfrm>
            <a:off x="1135950" y="2084200"/>
            <a:ext cx="395100" cy="395100"/>
          </a:xfrm>
          <a:prstGeom prst="plus">
            <a:avLst>
              <a:gd fmla="val 3928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5"/>
          <p:cNvSpPr txBox="1"/>
          <p:nvPr/>
        </p:nvSpPr>
        <p:spPr>
          <a:xfrm>
            <a:off x="0" y="2679900"/>
            <a:ext cx="27870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Semantic Tag</a:t>
            </a:r>
            <a:endParaRPr b="1" sz="22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웹표준</a:t>
            </a:r>
            <a:endParaRPr b="1" sz="40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장점</a:t>
            </a:r>
            <a:endParaRPr b="1" sz="40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79" name="Google Shape;179;p26"/>
          <p:cNvSpPr/>
          <p:nvPr/>
        </p:nvSpPr>
        <p:spPr>
          <a:xfrm>
            <a:off x="2021825" y="0"/>
            <a:ext cx="7290600" cy="51435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6"/>
          <p:cNvSpPr txBox="1"/>
          <p:nvPr/>
        </p:nvSpPr>
        <p:spPr>
          <a:xfrm>
            <a:off x="2354875" y="383250"/>
            <a:ext cx="47310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마크업 용량이 줄어든다</a:t>
            </a:r>
            <a:endParaRPr b="1" sz="21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6"/>
          <p:cNvSpPr txBox="1"/>
          <p:nvPr/>
        </p:nvSpPr>
        <p:spPr>
          <a:xfrm>
            <a:off x="2720600" y="773575"/>
            <a:ext cx="57015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코드양이 줄어든다.</a:t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페이지 로딩시간이 빨라진다.(비용의 절감)</a:t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26"/>
          <p:cNvSpPr txBox="1"/>
          <p:nvPr/>
        </p:nvSpPr>
        <p:spPr>
          <a:xfrm>
            <a:off x="2354875" y="1482700"/>
            <a:ext cx="64611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내용과 문서의 모양을 분리할 수있다.</a:t>
            </a:r>
            <a:endParaRPr b="1" sz="21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26"/>
          <p:cNvSpPr txBox="1"/>
          <p:nvPr/>
        </p:nvSpPr>
        <p:spPr>
          <a:xfrm>
            <a:off x="2720600" y="1873025"/>
            <a:ext cx="6363300" cy="8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문서의 내용 및 구조와 디자인설정을 분리하여,</a:t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디자인 수정 및 웹페이지 리뉴얼을 쉽게 변경할 수있다.</a:t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26"/>
          <p:cNvSpPr txBox="1"/>
          <p:nvPr/>
        </p:nvSpPr>
        <p:spPr>
          <a:xfrm>
            <a:off x="2354875" y="2611600"/>
            <a:ext cx="64611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향후 호환성을 보장받는다.</a:t>
            </a:r>
            <a:endParaRPr b="1" sz="21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26"/>
          <p:cNvSpPr txBox="1"/>
          <p:nvPr/>
        </p:nvSpPr>
        <p:spPr>
          <a:xfrm>
            <a:off x="2720600" y="3001925"/>
            <a:ext cx="63633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수정 및 확인이 용이하며, 문서를 읽기 쉽다.</a:t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6"/>
          <p:cNvSpPr txBox="1"/>
          <p:nvPr/>
        </p:nvSpPr>
        <p:spPr>
          <a:xfrm>
            <a:off x="2354875" y="3457900"/>
            <a:ext cx="64611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웹 접근성이 높아진다.</a:t>
            </a:r>
            <a:endParaRPr b="1" sz="21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6"/>
          <p:cNvSpPr txBox="1"/>
          <p:nvPr/>
        </p:nvSpPr>
        <p:spPr>
          <a:xfrm>
            <a:off x="2720600" y="3848225"/>
            <a:ext cx="63633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여러 브라우저 및 다양한 장치에서 읽을수 있다.</a:t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다양한 브라우저(IE, Chrome, Firefox, Opera, Safari, mobile, …)</a:t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/>
          <p:nvPr/>
        </p:nvSpPr>
        <p:spPr>
          <a:xfrm>
            <a:off x="2254500" y="0"/>
            <a:ext cx="7118100" cy="51435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7"/>
          <p:cNvSpPr txBox="1"/>
          <p:nvPr/>
        </p:nvSpPr>
        <p:spPr>
          <a:xfrm>
            <a:off x="0" y="0"/>
            <a:ext cx="3000000" cy="106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web</a:t>
            </a:r>
            <a:endParaRPr b="1" sz="31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Accessibility</a:t>
            </a:r>
            <a:endParaRPr b="1" sz="31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(웹접근성)</a:t>
            </a:r>
            <a:endParaRPr b="1" sz="31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94" name="Google Shape;194;p27"/>
          <p:cNvSpPr txBox="1"/>
          <p:nvPr/>
        </p:nvSpPr>
        <p:spPr>
          <a:xfrm>
            <a:off x="3300850" y="432500"/>
            <a:ext cx="56640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WWW (world wide web)창시자 </a:t>
            </a:r>
            <a:r>
              <a:rPr b="1" lang="ko" sz="18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팀버너스</a:t>
            </a:r>
            <a:r>
              <a:rPr lang="ko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 리는</a:t>
            </a:r>
            <a:endParaRPr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27"/>
          <p:cNvSpPr txBox="1"/>
          <p:nvPr/>
        </p:nvSpPr>
        <p:spPr>
          <a:xfrm>
            <a:off x="3300850" y="2061950"/>
            <a:ext cx="56640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“ 웹이란, </a:t>
            </a:r>
            <a:endParaRPr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   장애에 구애없이 모든 사람들이 </a:t>
            </a:r>
            <a:endParaRPr b="1" sz="19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   손쉽게 정보를 공유할 수 있는 공간 </a:t>
            </a:r>
            <a:r>
              <a:rPr lang="ko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endParaRPr sz="1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p27"/>
          <p:cNvSpPr txBox="1"/>
          <p:nvPr/>
        </p:nvSpPr>
        <p:spPr>
          <a:xfrm>
            <a:off x="3300850" y="3067675"/>
            <a:ext cx="56640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“ 접근성이란, 장애인 뿐아니라</a:t>
            </a:r>
            <a:endParaRPr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   모든 사람이 정보통신 기기나 서비스를</a:t>
            </a:r>
            <a:endParaRPr b="1" sz="19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   손쉽게 활용할 수 있도록 만드는 것 </a:t>
            </a:r>
            <a:r>
              <a:rPr lang="ko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endParaRPr sz="1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7"/>
          <p:cNvSpPr txBox="1"/>
          <p:nvPr/>
        </p:nvSpPr>
        <p:spPr>
          <a:xfrm>
            <a:off x="3300850" y="985500"/>
            <a:ext cx="5664000" cy="10176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b="1" lang="ko" sz="1500">
                <a:solidFill>
                  <a:srgbClr val="334456"/>
                </a:solidFill>
              </a:rPr>
              <a:t> </a:t>
            </a:r>
            <a:r>
              <a:rPr b="1" lang="ko" sz="1900">
                <a:solidFill>
                  <a:schemeClr val="accent6"/>
                </a:solidFill>
              </a:rPr>
              <a:t>장애인, 고령자 등이 웹 사이트에서 </a:t>
            </a:r>
            <a:endParaRPr b="1" sz="19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accent6"/>
                </a:solidFill>
              </a:rPr>
              <a:t>  제공하는 정보에 비장애인과 동등하게 접근하고  </a:t>
            </a:r>
            <a:endParaRPr b="1" sz="19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accent6"/>
                </a:solidFill>
              </a:rPr>
              <a:t>  이해할 수 있도록 보장하는 것입니다</a:t>
            </a:r>
            <a:r>
              <a:rPr lang="ko" sz="1300">
                <a:solidFill>
                  <a:srgbClr val="334456"/>
                </a:solidFill>
              </a:rPr>
              <a:t>.</a:t>
            </a:r>
            <a:r>
              <a:rPr b="1" lang="ko" sz="19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ko"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endParaRPr sz="1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/>
          <p:nvPr/>
        </p:nvSpPr>
        <p:spPr>
          <a:xfrm>
            <a:off x="2194300" y="0"/>
            <a:ext cx="7118100" cy="51435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8"/>
          <p:cNvSpPr txBox="1"/>
          <p:nvPr/>
        </p:nvSpPr>
        <p:spPr>
          <a:xfrm>
            <a:off x="0" y="0"/>
            <a:ext cx="3000000" cy="106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web</a:t>
            </a:r>
            <a:endParaRPr b="1" sz="31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Accessibility</a:t>
            </a:r>
            <a:endParaRPr b="1" sz="31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(웹접근성)</a:t>
            </a:r>
            <a:endParaRPr b="1" sz="31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04" name="Google Shape;204;p28"/>
          <p:cNvPicPr preferRelativeResize="0"/>
          <p:nvPr/>
        </p:nvPicPr>
        <p:blipFill rotWithShape="1">
          <a:blip r:embed="rId3">
            <a:alphaModFix/>
          </a:blip>
          <a:srcRect b="22519" l="7468" r="6790" t="19320"/>
          <a:stretch/>
        </p:blipFill>
        <p:spPr>
          <a:xfrm>
            <a:off x="3000000" y="1068900"/>
            <a:ext cx="5167701" cy="262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/>
          <p:nvPr/>
        </p:nvSpPr>
        <p:spPr>
          <a:xfrm>
            <a:off x="0" y="0"/>
            <a:ext cx="3000000" cy="17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접근성</a:t>
            </a:r>
            <a:endParaRPr b="1" sz="40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4원칙</a:t>
            </a:r>
            <a:endParaRPr b="1" sz="40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10" name="Google Shape;210;p29"/>
          <p:cNvSpPr/>
          <p:nvPr/>
        </p:nvSpPr>
        <p:spPr>
          <a:xfrm>
            <a:off x="2021825" y="0"/>
            <a:ext cx="7290600" cy="51435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9"/>
          <p:cNvSpPr txBox="1"/>
          <p:nvPr/>
        </p:nvSpPr>
        <p:spPr>
          <a:xfrm>
            <a:off x="2354875" y="383250"/>
            <a:ext cx="47310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인식의 용이성</a:t>
            </a:r>
            <a:endParaRPr b="1" sz="21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29"/>
          <p:cNvSpPr txBox="1"/>
          <p:nvPr/>
        </p:nvSpPr>
        <p:spPr>
          <a:xfrm>
            <a:off x="2720600" y="773575"/>
            <a:ext cx="57015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모든 콘텐츠는 사용자가 인식할 수 있어야 한다.</a:t>
            </a:r>
            <a:endParaRPr sz="15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29"/>
          <p:cNvSpPr txBox="1"/>
          <p:nvPr/>
        </p:nvSpPr>
        <p:spPr>
          <a:xfrm>
            <a:off x="2354875" y="1330300"/>
            <a:ext cx="64611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운용의 용이성</a:t>
            </a:r>
            <a:endParaRPr b="1" sz="21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" name="Google Shape;214;p29"/>
          <p:cNvSpPr txBox="1"/>
          <p:nvPr/>
        </p:nvSpPr>
        <p:spPr>
          <a:xfrm>
            <a:off x="2720600" y="1720625"/>
            <a:ext cx="6363300" cy="8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3F3F3"/>
                </a:solidFill>
              </a:rPr>
              <a:t>사용자 인터페이스 구성요소는 조작 가능하고 </a:t>
            </a:r>
            <a:endParaRPr sz="15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3F3F3"/>
                </a:solidFill>
              </a:rPr>
              <a:t>내비게이션 할 수 있어야 한다.</a:t>
            </a:r>
            <a:endParaRPr sz="15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" name="Google Shape;215;p29"/>
          <p:cNvSpPr txBox="1"/>
          <p:nvPr/>
        </p:nvSpPr>
        <p:spPr>
          <a:xfrm>
            <a:off x="2354875" y="2535400"/>
            <a:ext cx="64611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이해의 용이성</a:t>
            </a:r>
            <a:endParaRPr b="1" sz="21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29"/>
          <p:cNvSpPr txBox="1"/>
          <p:nvPr/>
        </p:nvSpPr>
        <p:spPr>
          <a:xfrm>
            <a:off x="2720600" y="2925725"/>
            <a:ext cx="63633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콘텐츠는 이해할 수 있어야 한다.</a:t>
            </a:r>
            <a:endParaRPr sz="15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29"/>
          <p:cNvSpPr txBox="1"/>
          <p:nvPr/>
        </p:nvSpPr>
        <p:spPr>
          <a:xfrm>
            <a:off x="2354875" y="3457900"/>
            <a:ext cx="64611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견고성</a:t>
            </a:r>
            <a:endParaRPr b="1" sz="21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29"/>
          <p:cNvSpPr txBox="1"/>
          <p:nvPr/>
        </p:nvSpPr>
        <p:spPr>
          <a:xfrm>
            <a:off x="2720600" y="3848225"/>
            <a:ext cx="63633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3F3F3"/>
                </a:solidFill>
              </a:rPr>
              <a:t>웹 콘텐츠는 미래의 기술로도 접근할 수 있도록 </a:t>
            </a:r>
            <a:endParaRPr sz="15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3F3F3"/>
                </a:solidFill>
              </a:rPr>
              <a:t>견고하게 만들어야 한다.</a:t>
            </a:r>
            <a:endParaRPr sz="15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/>
          <p:nvPr/>
        </p:nvSpPr>
        <p:spPr>
          <a:xfrm>
            <a:off x="719075" y="1462875"/>
            <a:ext cx="76560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알아야할 것 과 설치해야할 것</a:t>
            </a:r>
            <a:endParaRPr b="1" sz="29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4" name="Google Shape;224;p30"/>
          <p:cNvSpPr txBox="1"/>
          <p:nvPr/>
        </p:nvSpPr>
        <p:spPr>
          <a:xfrm>
            <a:off x="747000" y="2265450"/>
            <a:ext cx="7846800" cy="14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222222"/>
                </a:solidFill>
                <a:highlight>
                  <a:srgbClr val="FFFFFF"/>
                </a:highlight>
              </a:rPr>
              <a:t>웹과 관련된 언어 및 각종 프로그램을 설치해 보자</a:t>
            </a:r>
            <a:endParaRPr sz="16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/>
          <p:nvPr/>
        </p:nvSpPr>
        <p:spPr>
          <a:xfrm>
            <a:off x="2012475" y="0"/>
            <a:ext cx="7290600" cy="51435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1"/>
          <p:cNvSpPr txBox="1"/>
          <p:nvPr/>
        </p:nvSpPr>
        <p:spPr>
          <a:xfrm>
            <a:off x="2354875" y="688050"/>
            <a:ext cx="47310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HTML</a:t>
            </a:r>
            <a:endParaRPr b="1" sz="21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31"/>
          <p:cNvSpPr txBox="1"/>
          <p:nvPr/>
        </p:nvSpPr>
        <p:spPr>
          <a:xfrm>
            <a:off x="3203525" y="764300"/>
            <a:ext cx="28449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hyper text markup language</a:t>
            </a:r>
            <a:endParaRPr sz="15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31"/>
          <p:cNvSpPr txBox="1"/>
          <p:nvPr/>
        </p:nvSpPr>
        <p:spPr>
          <a:xfrm>
            <a:off x="2354875" y="1939900"/>
            <a:ext cx="64611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CSS</a:t>
            </a:r>
            <a:endParaRPr b="1" sz="21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31"/>
          <p:cNvSpPr txBox="1"/>
          <p:nvPr/>
        </p:nvSpPr>
        <p:spPr>
          <a:xfrm>
            <a:off x="3203525" y="2023775"/>
            <a:ext cx="32388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B7B7B7"/>
                </a:solidFill>
              </a:rPr>
              <a:t>cascading style sheet</a:t>
            </a:r>
            <a:endParaRPr sz="15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31"/>
          <p:cNvSpPr txBox="1"/>
          <p:nvPr/>
        </p:nvSpPr>
        <p:spPr>
          <a:xfrm>
            <a:off x="2354875" y="3297400"/>
            <a:ext cx="64611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Java Script</a:t>
            </a:r>
            <a:endParaRPr b="1" sz="21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31"/>
          <p:cNvSpPr txBox="1"/>
          <p:nvPr/>
        </p:nvSpPr>
        <p:spPr>
          <a:xfrm>
            <a:off x="3203525" y="3687725"/>
            <a:ext cx="57894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3F3F3"/>
                </a:solidFill>
              </a:rPr>
              <a:t>동적으로 컨텐츠를 바꾸고, 멀티미디어를 다루고, </a:t>
            </a:r>
            <a:endParaRPr sz="15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3F3F3"/>
                </a:solidFill>
              </a:rPr>
              <a:t>움직이는 이미지 그리고 꽤나 많은 다른 일들을 할 수 있는 스크립트 언어입니다</a:t>
            </a:r>
            <a:endParaRPr sz="15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31"/>
          <p:cNvSpPr txBox="1"/>
          <p:nvPr/>
        </p:nvSpPr>
        <p:spPr>
          <a:xfrm>
            <a:off x="3203525" y="1148775"/>
            <a:ext cx="56124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3F3F3"/>
                </a:solidFill>
              </a:rPr>
              <a:t> 웹 컨텐츠의 구조와 의미를 문단, 제목, 표, 삽입 이미지, 동영상 등으로 정의하고 부여하는 마크업 언어입니다</a:t>
            </a:r>
            <a:endParaRPr sz="15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p31"/>
          <p:cNvSpPr txBox="1"/>
          <p:nvPr/>
        </p:nvSpPr>
        <p:spPr>
          <a:xfrm>
            <a:off x="3203525" y="2334275"/>
            <a:ext cx="56535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3F3F3"/>
                </a:solidFill>
              </a:rPr>
              <a:t>배경색, 폰트 등의 레이아웃등을 지정하여 HTML 컨텐츠를 꾸며주는 스타일 규칙 언어입니다.</a:t>
            </a:r>
            <a:endParaRPr sz="15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8" name="Google Shape;238;p31"/>
          <p:cNvPicPr preferRelativeResize="0"/>
          <p:nvPr/>
        </p:nvPicPr>
        <p:blipFill rotWithShape="1">
          <a:blip r:embed="rId3">
            <a:alphaModFix/>
          </a:blip>
          <a:srcRect b="6025" l="13464" r="69037" t="1270"/>
          <a:stretch/>
        </p:blipFill>
        <p:spPr>
          <a:xfrm>
            <a:off x="1641075" y="748538"/>
            <a:ext cx="729691" cy="105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1"/>
          <p:cNvPicPr preferRelativeResize="0"/>
          <p:nvPr/>
        </p:nvPicPr>
        <p:blipFill rotWithShape="1">
          <a:blip r:embed="rId3">
            <a:alphaModFix/>
          </a:blip>
          <a:srcRect b="6025" l="41251" r="41251" t="1270"/>
          <a:stretch/>
        </p:blipFill>
        <p:spPr>
          <a:xfrm>
            <a:off x="1641079" y="2022088"/>
            <a:ext cx="729691" cy="105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1"/>
          <p:cNvPicPr preferRelativeResize="0"/>
          <p:nvPr/>
        </p:nvPicPr>
        <p:blipFill rotWithShape="1">
          <a:blip r:embed="rId3">
            <a:alphaModFix/>
          </a:blip>
          <a:srcRect b="5775" l="69028" r="13473" t="1520"/>
          <a:stretch/>
        </p:blipFill>
        <p:spPr>
          <a:xfrm>
            <a:off x="1641083" y="3295638"/>
            <a:ext cx="729691" cy="105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1"/>
          <p:cNvSpPr txBox="1"/>
          <p:nvPr/>
        </p:nvSpPr>
        <p:spPr>
          <a:xfrm>
            <a:off x="0" y="0"/>
            <a:ext cx="30000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웹언어</a:t>
            </a:r>
            <a:endParaRPr b="1" sz="40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2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ctrTitle"/>
          </p:nvPr>
        </p:nvSpPr>
        <p:spPr>
          <a:xfrm>
            <a:off x="1680300" y="884125"/>
            <a:ext cx="5783400" cy="11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HTML / CSS</a:t>
            </a:r>
            <a:endParaRPr b="1"/>
          </a:p>
        </p:txBody>
      </p:sp>
      <p:sp>
        <p:nvSpPr>
          <p:cNvPr id="74" name="Google Shape;74;p14"/>
          <p:cNvSpPr txBox="1"/>
          <p:nvPr>
            <p:ph idx="1" type="subTitle"/>
          </p:nvPr>
        </p:nvSpPr>
        <p:spPr>
          <a:xfrm>
            <a:off x="1788850" y="1976250"/>
            <a:ext cx="2612400" cy="5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rgbClr val="99EE22"/>
                </a:solidFill>
              </a:rPr>
              <a:t>웹표준</a:t>
            </a:r>
            <a:endParaRPr sz="2800">
              <a:solidFill>
                <a:srgbClr val="99EE22"/>
              </a:solidFill>
            </a:endParaRPr>
          </a:p>
        </p:txBody>
      </p:sp>
      <p:sp>
        <p:nvSpPr>
          <p:cNvPr id="75" name="Google Shape;75;p14"/>
          <p:cNvSpPr txBox="1"/>
          <p:nvPr>
            <p:ph idx="1" type="subTitle"/>
          </p:nvPr>
        </p:nvSpPr>
        <p:spPr>
          <a:xfrm>
            <a:off x="5636375" y="3755525"/>
            <a:ext cx="1863600" cy="59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FFFFFF"/>
                </a:solidFill>
              </a:rPr>
              <a:t>강사: 이도형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1854875" y="3025925"/>
            <a:ext cx="3781500" cy="14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2021. 03.31-2021.0813 </a:t>
            </a:r>
            <a:endParaRPr b="1"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Char char="-"/>
            </a:pPr>
            <a:r>
              <a:rPr lang="ko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월~금: </a:t>
            </a:r>
            <a:br>
              <a:rPr lang="ko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ko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오전 9:30~오후 6:30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14"/>
          <p:cNvSpPr txBox="1"/>
          <p:nvPr>
            <p:ph idx="1" type="subTitle"/>
          </p:nvPr>
        </p:nvSpPr>
        <p:spPr>
          <a:xfrm>
            <a:off x="3870875" y="666050"/>
            <a:ext cx="37815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u="sng">
                <a:solidFill>
                  <a:srgbClr val="99EE22"/>
                </a:solidFill>
                <a:latin typeface="Verdana"/>
                <a:ea typeface="Verdana"/>
                <a:cs typeface="Verdana"/>
                <a:sym typeface="Verdana"/>
              </a:rPr>
              <a:t>http://bit.do/xidoweb_pt01</a:t>
            </a:r>
            <a:endParaRPr sz="1700" u="sng">
              <a:solidFill>
                <a:srgbClr val="99EE2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 txBox="1"/>
          <p:nvPr/>
        </p:nvSpPr>
        <p:spPr>
          <a:xfrm>
            <a:off x="0" y="0"/>
            <a:ext cx="19239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웹언어</a:t>
            </a:r>
            <a:endParaRPr b="1" sz="40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47" name="Google Shape;247;p32"/>
          <p:cNvSpPr/>
          <p:nvPr/>
        </p:nvSpPr>
        <p:spPr>
          <a:xfrm>
            <a:off x="2012475" y="0"/>
            <a:ext cx="7290600" cy="51435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2"/>
          <p:cNvSpPr txBox="1"/>
          <p:nvPr/>
        </p:nvSpPr>
        <p:spPr>
          <a:xfrm>
            <a:off x="2724125" y="1128750"/>
            <a:ext cx="43617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MARKDOWN</a:t>
            </a:r>
            <a:endParaRPr b="1" sz="21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32"/>
          <p:cNvSpPr txBox="1"/>
          <p:nvPr/>
        </p:nvSpPr>
        <p:spPr>
          <a:xfrm>
            <a:off x="3203525" y="1818075"/>
            <a:ext cx="56124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3F3F3"/>
                </a:solidFill>
              </a:rPr>
              <a:t>마크다운은 일반 텍스트 기반의 경량 마크업 언어다. </a:t>
            </a:r>
            <a:endParaRPr sz="15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3F3F3"/>
                </a:solidFill>
              </a:rPr>
              <a:t>일반 텍스트로 서식이 있는 문서를 작성하는 데 사용되며, </a:t>
            </a:r>
            <a:endParaRPr sz="15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3F3F3"/>
                </a:solidFill>
              </a:rPr>
              <a:t>일반 마크업 언어에 비해 문법이 쉽고 간단한 것이 특징이다</a:t>
            </a:r>
            <a:endParaRPr sz="15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0" name="Google Shape;25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550" y="1128750"/>
            <a:ext cx="1255800" cy="772500"/>
          </a:xfrm>
          <a:prstGeom prst="roundRect">
            <a:avLst>
              <a:gd fmla="val 13471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"/>
          <p:cNvSpPr/>
          <p:nvPr/>
        </p:nvSpPr>
        <p:spPr>
          <a:xfrm>
            <a:off x="2012475" y="0"/>
            <a:ext cx="7290600" cy="51435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3"/>
          <p:cNvSpPr txBox="1"/>
          <p:nvPr/>
        </p:nvSpPr>
        <p:spPr>
          <a:xfrm>
            <a:off x="2546100" y="1036225"/>
            <a:ext cx="43617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Safari : apple 전용</a:t>
            </a:r>
            <a:endParaRPr b="1" sz="21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33"/>
          <p:cNvSpPr txBox="1"/>
          <p:nvPr/>
        </p:nvSpPr>
        <p:spPr>
          <a:xfrm>
            <a:off x="0" y="0"/>
            <a:ext cx="2546100" cy="84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Browser</a:t>
            </a:r>
            <a:endParaRPr b="1" sz="40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58" name="Google Shape;2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4000" y="1036225"/>
            <a:ext cx="756200" cy="393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3"/>
          <p:cNvSpPr txBox="1"/>
          <p:nvPr/>
        </p:nvSpPr>
        <p:spPr>
          <a:xfrm>
            <a:off x="2546100" y="1838000"/>
            <a:ext cx="29115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Internet Explorer (11)</a:t>
            </a:r>
            <a:endParaRPr b="1" sz="21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2020.08.17 종료</a:t>
            </a:r>
            <a:endParaRPr b="1" sz="16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33"/>
          <p:cNvSpPr txBox="1"/>
          <p:nvPr/>
        </p:nvSpPr>
        <p:spPr>
          <a:xfrm>
            <a:off x="2546100" y="2639775"/>
            <a:ext cx="27117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Chrome</a:t>
            </a:r>
            <a:endParaRPr b="1" sz="21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33"/>
          <p:cNvSpPr txBox="1"/>
          <p:nvPr/>
        </p:nvSpPr>
        <p:spPr>
          <a:xfrm>
            <a:off x="2546100" y="3441550"/>
            <a:ext cx="27117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Fire fox</a:t>
            </a:r>
            <a:endParaRPr b="1" sz="21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33"/>
          <p:cNvSpPr txBox="1"/>
          <p:nvPr/>
        </p:nvSpPr>
        <p:spPr>
          <a:xfrm>
            <a:off x="2546100" y="4271450"/>
            <a:ext cx="27117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Opera</a:t>
            </a:r>
            <a:endParaRPr b="1" sz="21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3" name="Google Shape;26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4649" y="1617624"/>
            <a:ext cx="951775" cy="95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3"/>
          <p:cNvSpPr txBox="1"/>
          <p:nvPr/>
        </p:nvSpPr>
        <p:spPr>
          <a:xfrm>
            <a:off x="6831550" y="1838000"/>
            <a:ext cx="21240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chromium-edge</a:t>
            </a:r>
            <a:endParaRPr b="1" sz="21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" name="Google Shape;265;p33"/>
          <p:cNvSpPr txBox="1"/>
          <p:nvPr/>
        </p:nvSpPr>
        <p:spPr>
          <a:xfrm>
            <a:off x="6831550" y="3133675"/>
            <a:ext cx="21240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vivaldi</a:t>
            </a:r>
            <a:endParaRPr b="1" sz="21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66" name="Google Shape;266;p33"/>
          <p:cNvGrpSpPr/>
          <p:nvPr/>
        </p:nvGrpSpPr>
        <p:grpSpPr>
          <a:xfrm>
            <a:off x="5774588" y="2737318"/>
            <a:ext cx="951900" cy="973800"/>
            <a:chOff x="5267325" y="3879050"/>
            <a:chExt cx="951900" cy="973800"/>
          </a:xfrm>
        </p:grpSpPr>
        <p:sp>
          <p:nvSpPr>
            <p:cNvPr id="267" name="Google Shape;267;p33"/>
            <p:cNvSpPr/>
            <p:nvPr/>
          </p:nvSpPr>
          <p:spPr>
            <a:xfrm>
              <a:off x="5267325" y="3879050"/>
              <a:ext cx="951900" cy="973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8" name="Google Shape;268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09825" y="4033150"/>
              <a:ext cx="666900" cy="665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9" name="Google Shape;269;p33"/>
          <p:cNvSpPr txBox="1"/>
          <p:nvPr/>
        </p:nvSpPr>
        <p:spPr>
          <a:xfrm>
            <a:off x="6831550" y="4360325"/>
            <a:ext cx="21240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whale</a:t>
            </a:r>
            <a:endParaRPr b="1" sz="21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70" name="Google Shape;270;p33"/>
          <p:cNvGrpSpPr/>
          <p:nvPr/>
        </p:nvGrpSpPr>
        <p:grpSpPr>
          <a:xfrm>
            <a:off x="5774588" y="3879038"/>
            <a:ext cx="951900" cy="973800"/>
            <a:chOff x="5774588" y="3879038"/>
            <a:chExt cx="951900" cy="973800"/>
          </a:xfrm>
        </p:grpSpPr>
        <p:sp>
          <p:nvSpPr>
            <p:cNvPr id="271" name="Google Shape;271;p33"/>
            <p:cNvSpPr/>
            <p:nvPr/>
          </p:nvSpPr>
          <p:spPr>
            <a:xfrm>
              <a:off x="5774588" y="3879038"/>
              <a:ext cx="951900" cy="973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72" name="Google Shape;272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917100" y="4032488"/>
              <a:ext cx="666900" cy="666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 txBox="1"/>
          <p:nvPr/>
        </p:nvSpPr>
        <p:spPr>
          <a:xfrm>
            <a:off x="0" y="0"/>
            <a:ext cx="20124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Editor</a:t>
            </a:r>
            <a:endParaRPr b="1" sz="40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8" name="Google Shape;278;p34"/>
          <p:cNvSpPr/>
          <p:nvPr/>
        </p:nvSpPr>
        <p:spPr>
          <a:xfrm>
            <a:off x="2012475" y="0"/>
            <a:ext cx="7290600" cy="51435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4"/>
          <p:cNvSpPr txBox="1"/>
          <p:nvPr/>
        </p:nvSpPr>
        <p:spPr>
          <a:xfrm>
            <a:off x="2724125" y="290550"/>
            <a:ext cx="43617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Editor</a:t>
            </a:r>
            <a:endParaRPr b="1" sz="21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34"/>
          <p:cNvSpPr txBox="1"/>
          <p:nvPr/>
        </p:nvSpPr>
        <p:spPr>
          <a:xfrm>
            <a:off x="3203525" y="827475"/>
            <a:ext cx="56124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FFFFFF"/>
                </a:solidFill>
              </a:rPr>
              <a:t>문서 편집기 또는 텍스트 에디터는 단순한 문서 파일을 편집하기 위해 쓰이는 소프트웨어이다. 이진 형식이 아닌 사람이 읽을 수 있는 텍스트 형식의 파일을 읽고 간단한 조작으로 편집하여 저장할 수 있는 컴퓨터의 가장 기본적인 소프트웨어 중의 하나이다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1" name="Google Shape;28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0019" y="1487375"/>
            <a:ext cx="679906" cy="679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0019" y="3274987"/>
            <a:ext cx="679906" cy="67991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4"/>
          <p:cNvSpPr txBox="1"/>
          <p:nvPr/>
        </p:nvSpPr>
        <p:spPr>
          <a:xfrm>
            <a:off x="2456850" y="2228525"/>
            <a:ext cx="43617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Typora</a:t>
            </a:r>
            <a:endParaRPr b="1" sz="21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34"/>
          <p:cNvSpPr txBox="1"/>
          <p:nvPr/>
        </p:nvSpPr>
        <p:spPr>
          <a:xfrm>
            <a:off x="2936250" y="2613050"/>
            <a:ext cx="56124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3F3F3"/>
                </a:solidFill>
              </a:rPr>
              <a:t>markdown 언어의 대표 에디터</a:t>
            </a:r>
            <a:endParaRPr sz="1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34"/>
          <p:cNvSpPr txBox="1"/>
          <p:nvPr/>
        </p:nvSpPr>
        <p:spPr>
          <a:xfrm>
            <a:off x="2456850" y="1362500"/>
            <a:ext cx="43617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Note-pad</a:t>
            </a:r>
            <a:endParaRPr b="1" sz="21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34"/>
          <p:cNvSpPr txBox="1"/>
          <p:nvPr/>
        </p:nvSpPr>
        <p:spPr>
          <a:xfrm>
            <a:off x="2936250" y="1823225"/>
            <a:ext cx="56124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3F3F3"/>
                </a:solidFill>
              </a:rPr>
              <a:t>메모장은 1985년의 윈도우 1.0부터 시작하여 </a:t>
            </a:r>
            <a:br>
              <a:rPr lang="ko" sz="1200">
                <a:solidFill>
                  <a:srgbClr val="F3F3F3"/>
                </a:solidFill>
              </a:rPr>
            </a:br>
            <a:r>
              <a:rPr lang="ko" sz="1200">
                <a:solidFill>
                  <a:srgbClr val="F3F3F3"/>
                </a:solidFill>
              </a:rPr>
              <a:t>모든 버전의 마이크로소프트 윈도우에 포함된 단순한 문서 편집기</a:t>
            </a:r>
            <a:endParaRPr sz="1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34"/>
          <p:cNvSpPr txBox="1"/>
          <p:nvPr/>
        </p:nvSpPr>
        <p:spPr>
          <a:xfrm>
            <a:off x="2456850" y="3176800"/>
            <a:ext cx="43617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VS code</a:t>
            </a:r>
            <a:endParaRPr b="1" sz="21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34"/>
          <p:cNvSpPr txBox="1"/>
          <p:nvPr/>
        </p:nvSpPr>
        <p:spPr>
          <a:xfrm>
            <a:off x="2936250" y="3573075"/>
            <a:ext cx="56124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3F3F3"/>
                </a:solidFill>
              </a:rPr>
              <a:t>마이크로소프트가 윈도우, macOS, 리눅스용으로 개발한 소스 코드 편집기이다. </a:t>
            </a:r>
            <a:endParaRPr sz="1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9" name="Google Shape;289;p34"/>
          <p:cNvCxnSpPr/>
          <p:nvPr/>
        </p:nvCxnSpPr>
        <p:spPr>
          <a:xfrm>
            <a:off x="2142725" y="1355025"/>
            <a:ext cx="707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0" name="Google Shape;290;p34"/>
          <p:cNvPicPr preferRelativeResize="0"/>
          <p:nvPr/>
        </p:nvPicPr>
        <p:blipFill rotWithShape="1">
          <a:blip r:embed="rId5">
            <a:alphaModFix/>
          </a:blip>
          <a:srcRect b="6562" l="7433" r="8284" t="6047"/>
          <a:stretch/>
        </p:blipFill>
        <p:spPr>
          <a:xfrm>
            <a:off x="1712350" y="2343961"/>
            <a:ext cx="727575" cy="754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12350" y="4111125"/>
            <a:ext cx="727575" cy="72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4"/>
          <p:cNvSpPr txBox="1"/>
          <p:nvPr/>
        </p:nvSpPr>
        <p:spPr>
          <a:xfrm>
            <a:off x="2456850" y="4111125"/>
            <a:ext cx="43617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sublimetext</a:t>
            </a:r>
            <a:endParaRPr b="1" sz="21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Google Shape;293;p34"/>
          <p:cNvSpPr txBox="1"/>
          <p:nvPr/>
        </p:nvSpPr>
        <p:spPr>
          <a:xfrm>
            <a:off x="2936250" y="4507400"/>
            <a:ext cx="56124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3F3F3"/>
                </a:solidFill>
              </a:rPr>
              <a:t>에디터 중 가볍고 많은 언어에 적용할 수 있는 편집기</a:t>
            </a:r>
            <a:endParaRPr sz="1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 txBox="1"/>
          <p:nvPr/>
        </p:nvSpPr>
        <p:spPr>
          <a:xfrm>
            <a:off x="719075" y="1462875"/>
            <a:ext cx="64656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Keyboard 위치 및 용어</a:t>
            </a:r>
            <a:endParaRPr b="1" sz="29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99" name="Google Shape;299;p35"/>
          <p:cNvSpPr txBox="1"/>
          <p:nvPr/>
        </p:nvSpPr>
        <p:spPr>
          <a:xfrm>
            <a:off x="747000" y="2265450"/>
            <a:ext cx="7846800" cy="14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222222"/>
                </a:solidFill>
                <a:highlight>
                  <a:srgbClr val="FFFFFF"/>
                </a:highlight>
              </a:rPr>
              <a:t>자주 사용하는 키보드의 용어를 이해하고 각 키의 위치를 파악해 보자!</a:t>
            </a:r>
            <a:endParaRPr sz="16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6"/>
          <p:cNvSpPr txBox="1"/>
          <p:nvPr/>
        </p:nvSpPr>
        <p:spPr>
          <a:xfrm>
            <a:off x="0" y="0"/>
            <a:ext cx="19908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Keyboard</a:t>
            </a:r>
            <a:endParaRPr b="1" sz="40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05" name="Google Shape;305;p36"/>
          <p:cNvSpPr/>
          <p:nvPr/>
        </p:nvSpPr>
        <p:spPr>
          <a:xfrm>
            <a:off x="2012475" y="0"/>
            <a:ext cx="7290600" cy="51435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36"/>
          <p:cNvPicPr preferRelativeResize="0"/>
          <p:nvPr/>
        </p:nvPicPr>
        <p:blipFill rotWithShape="1">
          <a:blip r:embed="rId3">
            <a:alphaModFix/>
          </a:blip>
          <a:srcRect b="0" l="0" r="0" t="872"/>
          <a:stretch/>
        </p:blipFill>
        <p:spPr>
          <a:xfrm>
            <a:off x="561150" y="746750"/>
            <a:ext cx="8183499" cy="4361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" name="Google Shape;307;p36"/>
          <p:cNvGrpSpPr/>
          <p:nvPr/>
        </p:nvGrpSpPr>
        <p:grpSpPr>
          <a:xfrm>
            <a:off x="2148724" y="154100"/>
            <a:ext cx="6875460" cy="468900"/>
            <a:chOff x="2148575" y="382700"/>
            <a:chExt cx="7104950" cy="468900"/>
          </a:xfrm>
        </p:grpSpPr>
        <p:sp>
          <p:nvSpPr>
            <p:cNvPr id="308" name="Google Shape;308;p36"/>
            <p:cNvSpPr txBox="1"/>
            <p:nvPr/>
          </p:nvSpPr>
          <p:spPr>
            <a:xfrm>
              <a:off x="2148575" y="382700"/>
              <a:ext cx="531300" cy="46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ctrl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9" name="Google Shape;309;p36"/>
            <p:cNvSpPr txBox="1"/>
            <p:nvPr/>
          </p:nvSpPr>
          <p:spPr>
            <a:xfrm>
              <a:off x="2842256" y="382700"/>
              <a:ext cx="503400" cy="46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alt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0" name="Google Shape;310;p36"/>
            <p:cNvSpPr txBox="1"/>
            <p:nvPr/>
          </p:nvSpPr>
          <p:spPr>
            <a:xfrm>
              <a:off x="3508037" y="382700"/>
              <a:ext cx="684000" cy="46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shift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1" name="Google Shape;311;p36"/>
            <p:cNvSpPr txBox="1"/>
            <p:nvPr/>
          </p:nvSpPr>
          <p:spPr>
            <a:xfrm>
              <a:off x="4230519" y="382700"/>
              <a:ext cx="636300" cy="46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enter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2" name="Google Shape;312;p36"/>
            <p:cNvSpPr txBox="1"/>
            <p:nvPr/>
          </p:nvSpPr>
          <p:spPr>
            <a:xfrm>
              <a:off x="5029200" y="382700"/>
              <a:ext cx="747600" cy="46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space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3" name="Google Shape;313;p36"/>
            <p:cNvSpPr txBox="1"/>
            <p:nvPr/>
          </p:nvSpPr>
          <p:spPr>
            <a:xfrm>
              <a:off x="5939181" y="382700"/>
              <a:ext cx="1146900" cy="46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backspace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4" name="Google Shape;314;p36"/>
            <p:cNvSpPr txBox="1"/>
            <p:nvPr/>
          </p:nvSpPr>
          <p:spPr>
            <a:xfrm>
              <a:off x="8693425" y="382700"/>
              <a:ext cx="560100" cy="46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esc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5" name="Google Shape;315;p36"/>
            <p:cNvSpPr txBox="1"/>
            <p:nvPr/>
          </p:nvSpPr>
          <p:spPr>
            <a:xfrm>
              <a:off x="7248463" y="382700"/>
              <a:ext cx="560100" cy="46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del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6" name="Google Shape;316;p36"/>
            <p:cNvSpPr txBox="1"/>
            <p:nvPr/>
          </p:nvSpPr>
          <p:spPr>
            <a:xfrm>
              <a:off x="7970944" y="382700"/>
              <a:ext cx="560100" cy="46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ins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7"/>
          <p:cNvSpPr txBox="1"/>
          <p:nvPr/>
        </p:nvSpPr>
        <p:spPr>
          <a:xfrm>
            <a:off x="0" y="0"/>
            <a:ext cx="20124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Keyboard</a:t>
            </a:r>
            <a:endParaRPr b="1" sz="40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2" name="Google Shape;322;p37"/>
          <p:cNvSpPr/>
          <p:nvPr/>
        </p:nvSpPr>
        <p:spPr>
          <a:xfrm>
            <a:off x="2012475" y="0"/>
            <a:ext cx="7290600" cy="51435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3" name="Google Shape;323;p37"/>
          <p:cNvGrpSpPr/>
          <p:nvPr/>
        </p:nvGrpSpPr>
        <p:grpSpPr>
          <a:xfrm>
            <a:off x="2148724" y="154100"/>
            <a:ext cx="6875460" cy="468900"/>
            <a:chOff x="2148575" y="382700"/>
            <a:chExt cx="7104950" cy="468900"/>
          </a:xfrm>
        </p:grpSpPr>
        <p:sp>
          <p:nvSpPr>
            <p:cNvPr id="324" name="Google Shape;324;p37"/>
            <p:cNvSpPr txBox="1"/>
            <p:nvPr/>
          </p:nvSpPr>
          <p:spPr>
            <a:xfrm>
              <a:off x="2148575" y="382700"/>
              <a:ext cx="531300" cy="46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ctrl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5" name="Google Shape;325;p37"/>
            <p:cNvSpPr txBox="1"/>
            <p:nvPr/>
          </p:nvSpPr>
          <p:spPr>
            <a:xfrm>
              <a:off x="2842256" y="382700"/>
              <a:ext cx="503400" cy="46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alt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6" name="Google Shape;326;p37"/>
            <p:cNvSpPr txBox="1"/>
            <p:nvPr/>
          </p:nvSpPr>
          <p:spPr>
            <a:xfrm>
              <a:off x="3508037" y="382700"/>
              <a:ext cx="684000" cy="46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shift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7" name="Google Shape;327;p37"/>
            <p:cNvSpPr txBox="1"/>
            <p:nvPr/>
          </p:nvSpPr>
          <p:spPr>
            <a:xfrm>
              <a:off x="4230519" y="382700"/>
              <a:ext cx="636300" cy="46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enter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8" name="Google Shape;328;p37"/>
            <p:cNvSpPr txBox="1"/>
            <p:nvPr/>
          </p:nvSpPr>
          <p:spPr>
            <a:xfrm>
              <a:off x="5029200" y="382700"/>
              <a:ext cx="747600" cy="46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space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9" name="Google Shape;329;p37"/>
            <p:cNvSpPr txBox="1"/>
            <p:nvPr/>
          </p:nvSpPr>
          <p:spPr>
            <a:xfrm>
              <a:off x="5939181" y="382700"/>
              <a:ext cx="1146900" cy="46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backspace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0" name="Google Shape;330;p37"/>
            <p:cNvSpPr txBox="1"/>
            <p:nvPr/>
          </p:nvSpPr>
          <p:spPr>
            <a:xfrm>
              <a:off x="8693425" y="382700"/>
              <a:ext cx="560100" cy="46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esc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1" name="Google Shape;331;p37"/>
            <p:cNvSpPr txBox="1"/>
            <p:nvPr/>
          </p:nvSpPr>
          <p:spPr>
            <a:xfrm>
              <a:off x="7248463" y="382700"/>
              <a:ext cx="560100" cy="46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del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2" name="Google Shape;332;p37"/>
            <p:cNvSpPr txBox="1"/>
            <p:nvPr/>
          </p:nvSpPr>
          <p:spPr>
            <a:xfrm>
              <a:off x="7970944" y="382700"/>
              <a:ext cx="560100" cy="46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ins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33" name="Google Shape;33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075" y="751088"/>
            <a:ext cx="8765830" cy="394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8"/>
          <p:cNvSpPr txBox="1"/>
          <p:nvPr/>
        </p:nvSpPr>
        <p:spPr>
          <a:xfrm>
            <a:off x="0" y="0"/>
            <a:ext cx="20124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Keyboard</a:t>
            </a:r>
            <a:endParaRPr b="1" sz="40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39" name="Google Shape;339;p38"/>
          <p:cNvSpPr/>
          <p:nvPr/>
        </p:nvSpPr>
        <p:spPr>
          <a:xfrm>
            <a:off x="2012475" y="0"/>
            <a:ext cx="7290600" cy="51435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0" name="Google Shape;34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6300"/>
            <a:ext cx="1707676" cy="2690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8"/>
          <p:cNvPicPr preferRelativeResize="0"/>
          <p:nvPr/>
        </p:nvPicPr>
        <p:blipFill rotWithShape="1">
          <a:blip r:embed="rId3">
            <a:alphaModFix/>
          </a:blip>
          <a:srcRect b="48590" l="0" r="0" t="5853"/>
          <a:stretch/>
        </p:blipFill>
        <p:spPr>
          <a:xfrm>
            <a:off x="2324975" y="63375"/>
            <a:ext cx="6553024" cy="470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"/>
          <p:cNvSpPr txBox="1"/>
          <p:nvPr/>
        </p:nvSpPr>
        <p:spPr>
          <a:xfrm>
            <a:off x="0" y="0"/>
            <a:ext cx="19812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Keyboard</a:t>
            </a:r>
            <a:endParaRPr b="1" sz="40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47" name="Google Shape;347;p39"/>
          <p:cNvSpPr/>
          <p:nvPr/>
        </p:nvSpPr>
        <p:spPr>
          <a:xfrm>
            <a:off x="2012475" y="0"/>
            <a:ext cx="7290600" cy="51435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6300"/>
            <a:ext cx="1707676" cy="26906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9" name="Google Shape;349;p39"/>
          <p:cNvGrpSpPr/>
          <p:nvPr/>
        </p:nvGrpSpPr>
        <p:grpSpPr>
          <a:xfrm>
            <a:off x="2324975" y="56992"/>
            <a:ext cx="6553024" cy="4843384"/>
            <a:chOff x="3000000" y="786917"/>
            <a:chExt cx="6553024" cy="4843384"/>
          </a:xfrm>
        </p:grpSpPr>
        <p:pic>
          <p:nvPicPr>
            <p:cNvPr id="350" name="Google Shape;350;p39"/>
            <p:cNvPicPr preferRelativeResize="0"/>
            <p:nvPr/>
          </p:nvPicPr>
          <p:blipFill rotWithShape="1">
            <a:blip r:embed="rId3">
              <a:alphaModFix/>
            </a:blip>
            <a:srcRect b="91455" l="0" r="0" t="5785"/>
            <a:stretch/>
          </p:blipFill>
          <p:spPr>
            <a:xfrm>
              <a:off x="3000000" y="786917"/>
              <a:ext cx="6553024" cy="284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39"/>
            <p:cNvPicPr preferRelativeResize="0"/>
            <p:nvPr/>
          </p:nvPicPr>
          <p:blipFill rotWithShape="1">
            <a:blip r:embed="rId3">
              <a:alphaModFix/>
            </a:blip>
            <a:srcRect b="3824" l="0" r="0" t="51446"/>
            <a:stretch/>
          </p:blipFill>
          <p:spPr>
            <a:xfrm>
              <a:off x="3000000" y="1011951"/>
              <a:ext cx="6553024" cy="4618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0"/>
          <p:cNvSpPr txBox="1"/>
          <p:nvPr/>
        </p:nvSpPr>
        <p:spPr>
          <a:xfrm>
            <a:off x="0" y="0"/>
            <a:ext cx="20124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Keyboard</a:t>
            </a:r>
            <a:endParaRPr b="1" sz="30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57" name="Google Shape;357;p40"/>
          <p:cNvSpPr/>
          <p:nvPr/>
        </p:nvSpPr>
        <p:spPr>
          <a:xfrm>
            <a:off x="2012475" y="0"/>
            <a:ext cx="7290600" cy="51435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8" name="Google Shape;35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6300"/>
            <a:ext cx="1707676" cy="269066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0"/>
          <p:cNvSpPr txBox="1"/>
          <p:nvPr/>
        </p:nvSpPr>
        <p:spPr>
          <a:xfrm>
            <a:off x="2240250" y="118650"/>
            <a:ext cx="6755700" cy="21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` `      ‘  ‘     “ “     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ko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 )   { }  [ ]   &lt; &gt;  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ko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/ \  &amp;  | _ -  :  ; * # . ,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" name="Google Shape;360;p40"/>
          <p:cNvSpPr txBox="1"/>
          <p:nvPr/>
        </p:nvSpPr>
        <p:spPr>
          <a:xfrm>
            <a:off x="2240250" y="2533375"/>
            <a:ext cx="6755700" cy="21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100">
                <a:solidFill>
                  <a:schemeClr val="accent6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http://typing.com/lesson</a:t>
            </a:r>
            <a:endParaRPr b="1" sz="31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ko" sz="3100">
                <a:solidFill>
                  <a:schemeClr val="accent6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https://typing.io/lessons</a:t>
            </a:r>
            <a:endParaRPr b="1" sz="31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1"/>
          <p:cNvSpPr txBox="1"/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Thin"/>
                <a:ea typeface="Roboto Thin"/>
                <a:cs typeface="Roboto Thin"/>
                <a:sym typeface="Roboto Thin"/>
              </a:rPr>
              <a:t>Part-02</a:t>
            </a:r>
            <a:endParaRPr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366" name="Google Shape;366;p41"/>
          <p:cNvSpPr txBox="1"/>
          <p:nvPr/>
        </p:nvSpPr>
        <p:spPr>
          <a:xfrm>
            <a:off x="0" y="3219450"/>
            <a:ext cx="91440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markdown</a:t>
            </a:r>
            <a:endParaRPr b="1" sz="40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6925" y="1228725"/>
            <a:ext cx="4933950" cy="8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928675" y="2524125"/>
            <a:ext cx="6734100" cy="14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600">
                <a:solidFill>
                  <a:schemeClr val="dk2"/>
                </a:solidFill>
              </a:rPr>
              <a:t>이 도 형</a:t>
            </a:r>
            <a:endParaRPr b="1" sz="9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2"/>
          <p:cNvSpPr txBox="1"/>
          <p:nvPr>
            <p:ph type="title"/>
          </p:nvPr>
        </p:nvSpPr>
        <p:spPr>
          <a:xfrm>
            <a:off x="3687175" y="1755600"/>
            <a:ext cx="48786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Markdown</a:t>
            </a:r>
            <a:endParaRPr/>
          </a:p>
        </p:txBody>
      </p:sp>
      <p:sp>
        <p:nvSpPr>
          <p:cNvPr id="372" name="Google Shape;372;p42"/>
          <p:cNvSpPr txBox="1"/>
          <p:nvPr/>
        </p:nvSpPr>
        <p:spPr>
          <a:xfrm>
            <a:off x="2565400" y="2916375"/>
            <a:ext cx="5554800" cy="11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3F3F3"/>
                </a:solidFill>
              </a:rPr>
              <a:t>마크다운은 일반 텍스트 기반의 경량 마크업 언어다. </a:t>
            </a:r>
            <a:endParaRPr sz="15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3F3F3"/>
                </a:solidFill>
              </a:rPr>
              <a:t>일반 텍스트로 서식이 있는 문서를 작성하는 데 사용되며, </a:t>
            </a:r>
            <a:endParaRPr sz="15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3F3F3"/>
                </a:solidFill>
              </a:rPr>
              <a:t>일반 마크업 언어에 비해 문법이 쉽고 간단한 것이 특징이다</a:t>
            </a:r>
            <a:endParaRPr sz="15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3" name="Google Shape;373;p42"/>
          <p:cNvPicPr preferRelativeResize="0"/>
          <p:nvPr/>
        </p:nvPicPr>
        <p:blipFill rotWithShape="1">
          <a:blip r:embed="rId3">
            <a:alphaModFix/>
          </a:blip>
          <a:srcRect b="11134" l="6386" r="5398" t="19961"/>
          <a:stretch/>
        </p:blipFill>
        <p:spPr>
          <a:xfrm>
            <a:off x="-2156325" y="1165975"/>
            <a:ext cx="4271400" cy="26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2"/>
          <p:cNvSpPr txBox="1"/>
          <p:nvPr/>
        </p:nvSpPr>
        <p:spPr>
          <a:xfrm>
            <a:off x="2599375" y="1240650"/>
            <a:ext cx="73401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 sz="1800">
                <a:solidFill>
                  <a:srgbClr val="FFFFFF"/>
                </a:solidFill>
              </a:rPr>
              <a:t>참고 : </a:t>
            </a:r>
            <a:r>
              <a:rPr lang="ko" sz="2000">
                <a:solidFill>
                  <a:schemeClr val="accent6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https://github.com/cliche90/markdown_tutorial</a:t>
            </a:r>
            <a:endParaRPr sz="20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5" name="Google Shape;37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5575" y="1904150"/>
            <a:ext cx="1011600" cy="622200"/>
          </a:xfrm>
          <a:prstGeom prst="roundRect">
            <a:avLst>
              <a:gd fmla="val 13471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3"/>
          <p:cNvSpPr/>
          <p:nvPr/>
        </p:nvSpPr>
        <p:spPr>
          <a:xfrm flipH="1">
            <a:off x="75" y="0"/>
            <a:ext cx="2012400" cy="51435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3"/>
          <p:cNvSpPr txBox="1"/>
          <p:nvPr/>
        </p:nvSpPr>
        <p:spPr>
          <a:xfrm>
            <a:off x="297700" y="928350"/>
            <a:ext cx="10830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설치</a:t>
            </a:r>
            <a:endParaRPr b="1" sz="2700">
              <a:solidFill>
                <a:schemeClr val="accent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2" name="Google Shape;382;p43"/>
          <p:cNvSpPr txBox="1"/>
          <p:nvPr/>
        </p:nvSpPr>
        <p:spPr>
          <a:xfrm>
            <a:off x="2655000" y="1282450"/>
            <a:ext cx="6174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ko" sz="2600">
                <a:solidFill>
                  <a:schemeClr val="accent5"/>
                </a:solidFill>
              </a:rPr>
              <a:t>https://</a:t>
            </a:r>
            <a:r>
              <a:rPr lang="ko" sz="2600">
                <a:solidFill>
                  <a:schemeClr val="accent5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code.visualstudio.com</a:t>
            </a:r>
            <a:endParaRPr sz="2600">
              <a:solidFill>
                <a:schemeClr val="accent5"/>
              </a:solidFill>
              <a:uFill>
                <a:noFill/>
              </a:uFill>
              <a:hlinkClick r:id="rId4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383" name="Google Shape;383;p43"/>
          <p:cNvSpPr txBox="1"/>
          <p:nvPr/>
        </p:nvSpPr>
        <p:spPr>
          <a:xfrm>
            <a:off x="2635050" y="894400"/>
            <a:ext cx="41496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VS code</a:t>
            </a:r>
            <a:endParaRPr b="1" sz="2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4" name="Google Shape;384;p43"/>
          <p:cNvSpPr txBox="1"/>
          <p:nvPr/>
        </p:nvSpPr>
        <p:spPr>
          <a:xfrm>
            <a:off x="2655000" y="2890675"/>
            <a:ext cx="6174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ko" sz="2600">
                <a:solidFill>
                  <a:schemeClr val="hlink"/>
                </a:solidFill>
                <a:uFill>
                  <a:noFill/>
                </a:uFill>
                <a:hlinkClick r:id="rId5"/>
              </a:rPr>
              <a:t>https://dillinger.io/</a:t>
            </a:r>
            <a:endParaRPr sz="2600">
              <a:solidFill>
                <a:srgbClr val="434343"/>
              </a:solidFill>
              <a:uFill>
                <a:noFill/>
              </a:uFill>
              <a:hlinkClick r:id="rId6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385" name="Google Shape;385;p43"/>
          <p:cNvSpPr txBox="1"/>
          <p:nvPr/>
        </p:nvSpPr>
        <p:spPr>
          <a:xfrm>
            <a:off x="2635050" y="2502625"/>
            <a:ext cx="41496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Dillinger</a:t>
            </a:r>
            <a:endParaRPr b="1" sz="2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6" name="Google Shape;386;p43"/>
          <p:cNvSpPr txBox="1"/>
          <p:nvPr/>
        </p:nvSpPr>
        <p:spPr>
          <a:xfrm>
            <a:off x="1639538" y="2625100"/>
            <a:ext cx="862800" cy="791700"/>
          </a:xfrm>
          <a:prstGeom prst="rect">
            <a:avLst/>
          </a:prstGeom>
          <a:solidFill>
            <a:srgbClr val="07376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endParaRPr b="1" sz="6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7" name="Google Shape;387;p43"/>
          <p:cNvSpPr txBox="1"/>
          <p:nvPr/>
        </p:nvSpPr>
        <p:spPr>
          <a:xfrm>
            <a:off x="297700" y="2651875"/>
            <a:ext cx="14724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미</a:t>
            </a:r>
            <a:r>
              <a:rPr b="1" lang="ko" sz="2700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설치</a:t>
            </a:r>
            <a:endParaRPr b="1" sz="2700">
              <a:solidFill>
                <a:schemeClr val="accent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8" name="Google Shape;388;p43"/>
          <p:cNvPicPr preferRelativeResize="0"/>
          <p:nvPr/>
        </p:nvPicPr>
        <p:blipFill rotWithShape="1">
          <a:blip r:embed="rId7">
            <a:alphaModFix/>
          </a:blip>
          <a:srcRect b="19864" l="19864" r="19864" t="19864"/>
          <a:stretch/>
        </p:blipFill>
        <p:spPr>
          <a:xfrm>
            <a:off x="1699238" y="1003438"/>
            <a:ext cx="791700" cy="7917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4"/>
          <p:cNvSpPr txBox="1"/>
          <p:nvPr/>
        </p:nvSpPr>
        <p:spPr>
          <a:xfrm>
            <a:off x="719075" y="1462875"/>
            <a:ext cx="64656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markdown 사용법</a:t>
            </a:r>
            <a:endParaRPr b="1" sz="29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4" name="Google Shape;394;p44"/>
          <p:cNvSpPr txBox="1"/>
          <p:nvPr/>
        </p:nvSpPr>
        <p:spPr>
          <a:xfrm>
            <a:off x="747000" y="2265450"/>
            <a:ext cx="7846800" cy="14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222222"/>
                </a:solidFill>
                <a:highlight>
                  <a:srgbClr val="FFFFFF"/>
                </a:highlight>
              </a:rPr>
              <a:t>마크 다운 사용요령을 익히고, 필요시 메모를 빠르게 저장 및</a:t>
            </a:r>
            <a:endParaRPr sz="16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222222"/>
                </a:solidFill>
                <a:highlight>
                  <a:srgbClr val="FFFFFF"/>
                </a:highlight>
              </a:rPr>
              <a:t>웹문서의 구조형식의 의미를 이해해보자.</a:t>
            </a:r>
            <a:endParaRPr sz="16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395" name="Google Shape;395;p44"/>
          <p:cNvSpPr txBox="1"/>
          <p:nvPr/>
        </p:nvSpPr>
        <p:spPr>
          <a:xfrm>
            <a:off x="1019175" y="2927900"/>
            <a:ext cx="5967300" cy="420300"/>
          </a:xfrm>
          <a:prstGeom prst="rect">
            <a:avLst/>
          </a:prstGeom>
          <a:solidFill>
            <a:srgbClr val="33445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https://gist.github.com/ihoneymon/652be052a0727ad59601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96" name="Google Shape;396;p44"/>
          <p:cNvSpPr txBox="1"/>
          <p:nvPr/>
        </p:nvSpPr>
        <p:spPr>
          <a:xfrm>
            <a:off x="1019175" y="3385100"/>
            <a:ext cx="5967300" cy="420300"/>
          </a:xfrm>
          <a:prstGeom prst="rect">
            <a:avLst/>
          </a:prstGeom>
          <a:solidFill>
            <a:srgbClr val="33445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https://www.youtube.com/watch?v=kMEb_BzyUqk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5"/>
          <p:cNvSpPr txBox="1"/>
          <p:nvPr/>
        </p:nvSpPr>
        <p:spPr>
          <a:xfrm>
            <a:off x="0" y="0"/>
            <a:ext cx="2033700" cy="1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5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제목</a:t>
            </a:r>
            <a:endParaRPr b="1" sz="35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02" name="Google Shape;402;p45"/>
          <p:cNvSpPr/>
          <p:nvPr/>
        </p:nvSpPr>
        <p:spPr>
          <a:xfrm>
            <a:off x="2012475" y="0"/>
            <a:ext cx="7290600" cy="51435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5"/>
          <p:cNvSpPr txBox="1"/>
          <p:nvPr/>
        </p:nvSpPr>
        <p:spPr>
          <a:xfrm>
            <a:off x="2495525" y="290550"/>
            <a:ext cx="43617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Heading</a:t>
            </a:r>
            <a:endParaRPr b="1" sz="21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4" name="Google Shape;404;p45"/>
          <p:cNvSpPr txBox="1"/>
          <p:nvPr/>
        </p:nvSpPr>
        <p:spPr>
          <a:xfrm>
            <a:off x="3203525" y="827475"/>
            <a:ext cx="56124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표제 라고 불리기도하는 Heading은 하나의 웹 또는 편집분야에서 </a:t>
            </a:r>
            <a:br>
              <a:rPr lang="ko">
                <a:solidFill>
                  <a:srgbClr val="FFFFFF"/>
                </a:solidFill>
              </a:rPr>
            </a:br>
            <a:r>
              <a:rPr lang="ko">
                <a:solidFill>
                  <a:srgbClr val="FFFFFF"/>
                </a:solidFill>
              </a:rPr>
              <a:t>제목을 의미하는 형태를 말한다.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" name="Google Shape;405;p45"/>
          <p:cNvSpPr txBox="1"/>
          <p:nvPr/>
        </p:nvSpPr>
        <p:spPr>
          <a:xfrm>
            <a:off x="3758500" y="1412375"/>
            <a:ext cx="50973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3F3F3"/>
                </a:solidFill>
              </a:rPr>
              <a:t>h1을 의미하며, 웹문서에서 가장 중요한 제목을 의미</a:t>
            </a:r>
            <a:endParaRPr sz="1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6" name="Google Shape;406;p45"/>
          <p:cNvSpPr txBox="1"/>
          <p:nvPr/>
        </p:nvSpPr>
        <p:spPr>
          <a:xfrm>
            <a:off x="2456850" y="1362500"/>
            <a:ext cx="9558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#</a:t>
            </a:r>
            <a:endParaRPr b="1" sz="21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7" name="Google Shape;407;p45"/>
          <p:cNvCxnSpPr/>
          <p:nvPr/>
        </p:nvCxnSpPr>
        <p:spPr>
          <a:xfrm>
            <a:off x="2142725" y="1355025"/>
            <a:ext cx="707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8" name="Google Shape;408;p45"/>
          <p:cNvSpPr txBox="1"/>
          <p:nvPr/>
        </p:nvSpPr>
        <p:spPr>
          <a:xfrm>
            <a:off x="3758500" y="1885500"/>
            <a:ext cx="50973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3F3F3"/>
                </a:solidFill>
              </a:rPr>
              <a:t>h2를 의미하며, h1다음으로 중요한 제목을 의미</a:t>
            </a:r>
            <a:endParaRPr sz="1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9" name="Google Shape;409;p45"/>
          <p:cNvSpPr txBox="1"/>
          <p:nvPr/>
        </p:nvSpPr>
        <p:spPr>
          <a:xfrm>
            <a:off x="2456850" y="1835626"/>
            <a:ext cx="9558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##</a:t>
            </a:r>
            <a:endParaRPr b="1" sz="21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0" name="Google Shape;410;p45"/>
          <p:cNvSpPr txBox="1"/>
          <p:nvPr/>
        </p:nvSpPr>
        <p:spPr>
          <a:xfrm>
            <a:off x="3758500" y="2358625"/>
            <a:ext cx="50973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3F3F3"/>
                </a:solidFill>
              </a:rPr>
              <a:t>h3를 의미하며, 세번째로 중요한 제목을 의미</a:t>
            </a:r>
            <a:endParaRPr sz="1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" name="Google Shape;411;p45"/>
          <p:cNvSpPr txBox="1"/>
          <p:nvPr/>
        </p:nvSpPr>
        <p:spPr>
          <a:xfrm>
            <a:off x="2456850" y="2308753"/>
            <a:ext cx="9558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###</a:t>
            </a:r>
            <a:endParaRPr b="1" sz="21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" name="Google Shape;412;p45"/>
          <p:cNvSpPr txBox="1"/>
          <p:nvPr/>
        </p:nvSpPr>
        <p:spPr>
          <a:xfrm>
            <a:off x="3758500" y="2831751"/>
            <a:ext cx="50973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3F3F3"/>
                </a:solidFill>
              </a:rPr>
              <a:t>h4를 의미하며, 네번째로 중요한 제목을 의미</a:t>
            </a:r>
            <a:endParaRPr sz="1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" name="Google Shape;413;p45"/>
          <p:cNvSpPr txBox="1"/>
          <p:nvPr/>
        </p:nvSpPr>
        <p:spPr>
          <a:xfrm>
            <a:off x="2456850" y="2781879"/>
            <a:ext cx="9558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####</a:t>
            </a:r>
            <a:endParaRPr b="1" sz="21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4" name="Google Shape;414;p45"/>
          <p:cNvSpPr txBox="1"/>
          <p:nvPr/>
        </p:nvSpPr>
        <p:spPr>
          <a:xfrm>
            <a:off x="3758500" y="3304876"/>
            <a:ext cx="50973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3F3F3"/>
                </a:solidFill>
              </a:rPr>
              <a:t>h5를 의미하며, 다섯번째로 중요한 제목을 의미</a:t>
            </a:r>
            <a:endParaRPr sz="1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5" name="Google Shape;415;p45"/>
          <p:cNvSpPr txBox="1"/>
          <p:nvPr/>
        </p:nvSpPr>
        <p:spPr>
          <a:xfrm>
            <a:off x="2456850" y="3255000"/>
            <a:ext cx="1263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#####</a:t>
            </a:r>
            <a:endParaRPr b="1" sz="21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6" name="Google Shape;416;p45"/>
          <p:cNvSpPr txBox="1"/>
          <p:nvPr/>
        </p:nvSpPr>
        <p:spPr>
          <a:xfrm>
            <a:off x="3758500" y="3778001"/>
            <a:ext cx="50973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3F3F3"/>
                </a:solidFill>
              </a:rPr>
              <a:t>h6를 의미하며, 제목 중 가장 작은레벨</a:t>
            </a:r>
            <a:endParaRPr b="1" sz="1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7" name="Google Shape;417;p45"/>
          <p:cNvSpPr txBox="1"/>
          <p:nvPr/>
        </p:nvSpPr>
        <p:spPr>
          <a:xfrm>
            <a:off x="2456850" y="3728125"/>
            <a:ext cx="1263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######</a:t>
            </a:r>
            <a:endParaRPr b="1" sz="21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6"/>
          <p:cNvSpPr txBox="1"/>
          <p:nvPr/>
        </p:nvSpPr>
        <p:spPr>
          <a:xfrm>
            <a:off x="0" y="0"/>
            <a:ext cx="1990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5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내용</a:t>
            </a:r>
            <a:endParaRPr b="1" sz="35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23" name="Google Shape;423;p46"/>
          <p:cNvSpPr/>
          <p:nvPr/>
        </p:nvSpPr>
        <p:spPr>
          <a:xfrm>
            <a:off x="2012475" y="0"/>
            <a:ext cx="7290600" cy="51435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6"/>
          <p:cNvSpPr txBox="1"/>
          <p:nvPr/>
        </p:nvSpPr>
        <p:spPr>
          <a:xfrm>
            <a:off x="2495525" y="290550"/>
            <a:ext cx="43617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Paragraph</a:t>
            </a:r>
            <a:endParaRPr b="1" sz="21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5" name="Google Shape;425;p46"/>
          <p:cNvSpPr txBox="1"/>
          <p:nvPr/>
        </p:nvSpPr>
        <p:spPr>
          <a:xfrm>
            <a:off x="3203525" y="827475"/>
            <a:ext cx="56124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FFFFFF"/>
                </a:solidFill>
              </a:rPr>
              <a:t>문단이라는 의미를 가지고 있으며, 내용을 표기하는 형태를 뜻한다.</a:t>
            </a:r>
            <a:br>
              <a:rPr lang="ko" sz="1050">
                <a:solidFill>
                  <a:srgbClr val="FFFFFF"/>
                </a:solidFill>
              </a:rPr>
            </a:br>
            <a:r>
              <a:rPr lang="ko" sz="1050">
                <a:solidFill>
                  <a:srgbClr val="FFFFFF"/>
                </a:solidFill>
              </a:rPr>
              <a:t>보통 문단/문장으로 이해하는 것이 일반적이다.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46"/>
          <p:cNvSpPr txBox="1"/>
          <p:nvPr/>
        </p:nvSpPr>
        <p:spPr>
          <a:xfrm>
            <a:off x="2456850" y="2685725"/>
            <a:ext cx="43617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&gt; Blockquote</a:t>
            </a:r>
            <a:endParaRPr b="1" sz="21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46"/>
          <p:cNvSpPr txBox="1"/>
          <p:nvPr/>
        </p:nvSpPr>
        <p:spPr>
          <a:xfrm>
            <a:off x="2936250" y="3146450"/>
            <a:ext cx="56124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3F3F3"/>
                </a:solidFill>
              </a:rPr>
              <a:t>인용문을 의미하며, 실제로는 누군가의 대사/ 인용의 글귀를 작성할때 사용하며, markdown에서는 이미지를 설명하거나, 별도의 메모를 할때 사용하기도 한다.</a:t>
            </a:r>
            <a:endParaRPr sz="1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8" name="Google Shape;428;p46"/>
          <p:cNvSpPr txBox="1"/>
          <p:nvPr/>
        </p:nvSpPr>
        <p:spPr>
          <a:xfrm>
            <a:off x="2456850" y="1362500"/>
            <a:ext cx="43617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Paragraph</a:t>
            </a:r>
            <a:endParaRPr b="1" sz="21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9" name="Google Shape;429;p46"/>
          <p:cNvSpPr txBox="1"/>
          <p:nvPr/>
        </p:nvSpPr>
        <p:spPr>
          <a:xfrm>
            <a:off x="2936250" y="1823225"/>
            <a:ext cx="56124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3F3F3"/>
                </a:solidFill>
              </a:rPr>
              <a:t>하나의 문단을 표기하기 위해서는 별도의 표기없이 내용을 작성하면되며, </a:t>
            </a:r>
            <a:br>
              <a:rPr lang="ko" sz="1200">
                <a:solidFill>
                  <a:srgbClr val="F3F3F3"/>
                </a:solidFill>
              </a:rPr>
            </a:br>
            <a:r>
              <a:rPr lang="ko" sz="1200">
                <a:solidFill>
                  <a:srgbClr val="F3F3F3"/>
                </a:solidFill>
              </a:rPr>
              <a:t>내용상 줄바꿈 처리시에는 스페이스 두번 또는 </a:t>
            </a:r>
            <a:r>
              <a:rPr lang="ko" sz="1500">
                <a:solidFill>
                  <a:schemeClr val="accent6"/>
                </a:solidFill>
              </a:rPr>
              <a:t>&lt;br /&gt;</a:t>
            </a:r>
            <a:r>
              <a:rPr lang="ko" sz="1200">
                <a:solidFill>
                  <a:srgbClr val="F3F3F3"/>
                </a:solidFill>
              </a:rPr>
              <a:t> 의 코드를 입력한다. </a:t>
            </a:r>
            <a:br>
              <a:rPr lang="ko" sz="1200">
                <a:solidFill>
                  <a:srgbClr val="F3F3F3"/>
                </a:solidFill>
              </a:rPr>
            </a:br>
            <a:r>
              <a:rPr lang="ko" sz="1200">
                <a:solidFill>
                  <a:srgbClr val="F3F3F3"/>
                </a:solidFill>
              </a:rPr>
              <a:t>권장은 </a:t>
            </a:r>
            <a:r>
              <a:rPr b="1" lang="ko">
                <a:solidFill>
                  <a:srgbClr val="F3F3F3"/>
                </a:solidFill>
              </a:rPr>
              <a:t>&lt;br /&gt;</a:t>
            </a:r>
            <a:r>
              <a:rPr lang="ko" sz="1200">
                <a:solidFill>
                  <a:srgbClr val="F3F3F3"/>
                </a:solidFill>
              </a:rPr>
              <a:t>을 입력하여 처리하는 것</a:t>
            </a:r>
            <a:endParaRPr sz="1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30" name="Google Shape;430;p46"/>
          <p:cNvCxnSpPr/>
          <p:nvPr/>
        </p:nvCxnSpPr>
        <p:spPr>
          <a:xfrm>
            <a:off x="2142725" y="1355025"/>
            <a:ext cx="707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7"/>
          <p:cNvSpPr txBox="1"/>
          <p:nvPr/>
        </p:nvSpPr>
        <p:spPr>
          <a:xfrm>
            <a:off x="0" y="0"/>
            <a:ext cx="20124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5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br / hr</a:t>
            </a:r>
            <a:endParaRPr b="1" sz="35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36" name="Google Shape;436;p47"/>
          <p:cNvSpPr/>
          <p:nvPr/>
        </p:nvSpPr>
        <p:spPr>
          <a:xfrm>
            <a:off x="2012475" y="0"/>
            <a:ext cx="7290600" cy="51435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47"/>
          <p:cNvSpPr txBox="1"/>
          <p:nvPr/>
        </p:nvSpPr>
        <p:spPr>
          <a:xfrm>
            <a:off x="2495525" y="290550"/>
            <a:ext cx="43617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구분</a:t>
            </a:r>
            <a:endParaRPr b="1" sz="21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8" name="Google Shape;438;p47"/>
          <p:cNvSpPr txBox="1"/>
          <p:nvPr/>
        </p:nvSpPr>
        <p:spPr>
          <a:xfrm>
            <a:off x="3203525" y="827475"/>
            <a:ext cx="56124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FFFFFF"/>
                </a:solidFill>
              </a:rPr>
              <a:t>이전의 내용과 이후의 내용을 구분하건, 단순 개행(줄바꿈) 처리하여 사용할 경우에 사용하는 형태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" name="Google Shape;439;p47"/>
          <p:cNvSpPr txBox="1"/>
          <p:nvPr/>
        </p:nvSpPr>
        <p:spPr>
          <a:xfrm>
            <a:off x="2456850" y="2380925"/>
            <a:ext cx="43617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---   ,  &lt;hr /&gt;</a:t>
            </a:r>
            <a:endParaRPr b="1" sz="21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47"/>
          <p:cNvSpPr txBox="1"/>
          <p:nvPr/>
        </p:nvSpPr>
        <p:spPr>
          <a:xfrm>
            <a:off x="2936250" y="2841650"/>
            <a:ext cx="56124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3F3F3"/>
                </a:solidFill>
              </a:rPr>
              <a:t>이전 내용과 이후의 내용이 다른 내용을 담을 경우에 구분하기 위한 구분선을 표기</a:t>
            </a:r>
            <a:endParaRPr sz="1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p47"/>
          <p:cNvSpPr txBox="1"/>
          <p:nvPr/>
        </p:nvSpPr>
        <p:spPr>
          <a:xfrm>
            <a:off x="2456850" y="1362500"/>
            <a:ext cx="43617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&lt;br /&gt;</a:t>
            </a:r>
            <a:endParaRPr b="1" sz="21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p47"/>
          <p:cNvSpPr txBox="1"/>
          <p:nvPr/>
        </p:nvSpPr>
        <p:spPr>
          <a:xfrm>
            <a:off x="2936250" y="1823225"/>
            <a:ext cx="56124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3F3F3"/>
                </a:solidFill>
              </a:rPr>
              <a:t>내용을 작성하면서 필요에따라 줄바꿈 처리하고자 할때에는 &lt;br /&gt; 형태의 코드를 입력하여, 내용의 결과물이 줄바꿈 처리하도록 하는 것</a:t>
            </a:r>
            <a:endParaRPr sz="1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43" name="Google Shape;443;p47"/>
          <p:cNvCxnSpPr/>
          <p:nvPr/>
        </p:nvCxnSpPr>
        <p:spPr>
          <a:xfrm>
            <a:off x="2142725" y="1355025"/>
            <a:ext cx="707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8"/>
          <p:cNvSpPr txBox="1"/>
          <p:nvPr/>
        </p:nvSpPr>
        <p:spPr>
          <a:xfrm>
            <a:off x="0" y="0"/>
            <a:ext cx="2012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5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목록</a:t>
            </a:r>
            <a:endParaRPr b="1" sz="35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9" name="Google Shape;449;p48"/>
          <p:cNvSpPr/>
          <p:nvPr/>
        </p:nvSpPr>
        <p:spPr>
          <a:xfrm>
            <a:off x="2012475" y="0"/>
            <a:ext cx="7290600" cy="51435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8"/>
          <p:cNvSpPr txBox="1"/>
          <p:nvPr/>
        </p:nvSpPr>
        <p:spPr>
          <a:xfrm>
            <a:off x="2495525" y="290550"/>
            <a:ext cx="43617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List</a:t>
            </a:r>
            <a:endParaRPr b="1" sz="21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48"/>
          <p:cNvSpPr txBox="1"/>
          <p:nvPr/>
        </p:nvSpPr>
        <p:spPr>
          <a:xfrm>
            <a:off x="3203525" y="827475"/>
            <a:ext cx="56124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FFFFFF"/>
                </a:solidFill>
              </a:rPr>
              <a:t>여러 종류의 묶음을 하나의 목록으로 처리하기 위해서 리스트를 하용하며, </a:t>
            </a:r>
            <a:endParaRPr sz="105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FFFFFF"/>
                </a:solidFill>
              </a:rPr>
              <a:t>markdown 에서는 두종류의 리스트형태가있다.</a:t>
            </a:r>
            <a:endParaRPr sz="1050">
              <a:solidFill>
                <a:srgbClr val="FFFFFF"/>
              </a:solidFill>
            </a:endParaRPr>
          </a:p>
        </p:txBody>
      </p:sp>
      <p:sp>
        <p:nvSpPr>
          <p:cNvPr id="452" name="Google Shape;452;p48"/>
          <p:cNvSpPr txBox="1"/>
          <p:nvPr/>
        </p:nvSpPr>
        <p:spPr>
          <a:xfrm>
            <a:off x="2456850" y="2380925"/>
            <a:ext cx="43617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Roboto"/>
              <a:buChar char="●"/>
            </a:pPr>
            <a:r>
              <a:rPr b="1" lang="ko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Unorder list</a:t>
            </a:r>
            <a:endParaRPr b="1" sz="21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48"/>
          <p:cNvSpPr txBox="1"/>
          <p:nvPr/>
        </p:nvSpPr>
        <p:spPr>
          <a:xfrm>
            <a:off x="2936250" y="2841650"/>
            <a:ext cx="56124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3F3F3"/>
                </a:solidFill>
              </a:rPr>
              <a:t>순서가 없는 리스트를 의미하며, 앞에 *의  불릿 기호를 입력하면 생성되게 된다.</a:t>
            </a:r>
            <a:endParaRPr sz="12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3F3F3"/>
                </a:solidFill>
              </a:rPr>
              <a:t>첫글자가 *이며 띄어쓰기를 사용하면 처리되게된다.</a:t>
            </a:r>
            <a:endParaRPr sz="1200">
              <a:solidFill>
                <a:srgbClr val="F3F3F3"/>
              </a:solidFill>
            </a:endParaRPr>
          </a:p>
        </p:txBody>
      </p:sp>
      <p:sp>
        <p:nvSpPr>
          <p:cNvPr id="454" name="Google Shape;454;p48"/>
          <p:cNvSpPr txBox="1"/>
          <p:nvPr/>
        </p:nvSpPr>
        <p:spPr>
          <a:xfrm>
            <a:off x="2456850" y="1362500"/>
            <a:ext cx="43617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Roboto"/>
              <a:buAutoNum type="arabicPeriod"/>
            </a:pPr>
            <a:r>
              <a:rPr b="1" lang="ko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Order list</a:t>
            </a:r>
            <a:endParaRPr b="1" sz="21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48"/>
          <p:cNvSpPr txBox="1"/>
          <p:nvPr/>
        </p:nvSpPr>
        <p:spPr>
          <a:xfrm>
            <a:off x="2936250" y="1823225"/>
            <a:ext cx="56124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3F3F3"/>
                </a:solidFill>
              </a:rPr>
              <a:t>순서가 존재하는 리스트를 의미하며, 앞에 1,2,3 등의 불릿 기호가 생성되게 된다.</a:t>
            </a:r>
            <a:endParaRPr sz="12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3F3F3"/>
                </a:solidFill>
              </a:rPr>
              <a:t>첫글자를 </a:t>
            </a:r>
            <a:r>
              <a:rPr b="1" lang="ko">
                <a:solidFill>
                  <a:schemeClr val="accent6"/>
                </a:solidFill>
              </a:rPr>
              <a:t>숫자와 .</a:t>
            </a:r>
            <a:r>
              <a:rPr lang="ko" sz="1200">
                <a:solidFill>
                  <a:srgbClr val="F3F3F3"/>
                </a:solidFill>
              </a:rPr>
              <a:t> 을 입력하고 띄어쓰기를 사용하면 처리된다.</a:t>
            </a:r>
            <a:endParaRPr sz="1200">
              <a:solidFill>
                <a:srgbClr val="F3F3F3"/>
              </a:solidFill>
            </a:endParaRPr>
          </a:p>
        </p:txBody>
      </p:sp>
      <p:sp>
        <p:nvSpPr>
          <p:cNvPr id="456" name="Google Shape;456;p48"/>
          <p:cNvSpPr txBox="1"/>
          <p:nvPr/>
        </p:nvSpPr>
        <p:spPr>
          <a:xfrm>
            <a:off x="2456850" y="3481600"/>
            <a:ext cx="43617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중첩사용</a:t>
            </a:r>
            <a:endParaRPr b="1" sz="21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7" name="Google Shape;457;p48"/>
          <p:cNvSpPr txBox="1"/>
          <p:nvPr/>
        </p:nvSpPr>
        <p:spPr>
          <a:xfrm>
            <a:off x="2936250" y="3877875"/>
            <a:ext cx="56124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3F3F3"/>
                </a:solidFill>
              </a:rPr>
              <a:t>order list, Unorder list는 서로 중첩되어 사용할 수있다.</a:t>
            </a:r>
            <a:endParaRPr sz="1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58" name="Google Shape;458;p48"/>
          <p:cNvCxnSpPr/>
          <p:nvPr/>
        </p:nvCxnSpPr>
        <p:spPr>
          <a:xfrm>
            <a:off x="2142725" y="1355025"/>
            <a:ext cx="707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9"/>
          <p:cNvSpPr txBox="1"/>
          <p:nvPr/>
        </p:nvSpPr>
        <p:spPr>
          <a:xfrm>
            <a:off x="0" y="0"/>
            <a:ext cx="20124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5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code</a:t>
            </a:r>
            <a:endParaRPr b="1" sz="35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64" name="Google Shape;464;p49"/>
          <p:cNvSpPr/>
          <p:nvPr/>
        </p:nvSpPr>
        <p:spPr>
          <a:xfrm>
            <a:off x="2012475" y="0"/>
            <a:ext cx="7290600" cy="51435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9"/>
          <p:cNvSpPr txBox="1"/>
          <p:nvPr/>
        </p:nvSpPr>
        <p:spPr>
          <a:xfrm>
            <a:off x="2495525" y="290550"/>
            <a:ext cx="43617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``` code</a:t>
            </a:r>
            <a:endParaRPr b="1" sz="21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6" name="Google Shape;466;p49"/>
          <p:cNvSpPr txBox="1"/>
          <p:nvPr/>
        </p:nvSpPr>
        <p:spPr>
          <a:xfrm>
            <a:off x="2575250" y="827475"/>
            <a:ext cx="67278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</a:rPr>
              <a:t>markdown의 주요강점은 필요한 메모와 동시에 별도의 프로그램언어형태를 그대로 기록할 수 있다는 것이다 이때 필요한 키가 </a:t>
            </a:r>
            <a:r>
              <a:rPr b="1" lang="ko">
                <a:solidFill>
                  <a:schemeClr val="accent6"/>
                </a:solidFill>
              </a:rPr>
              <a:t>`</a:t>
            </a:r>
            <a:r>
              <a:rPr lang="ko" sz="1100">
                <a:solidFill>
                  <a:srgbClr val="FFFFFF"/>
                </a:solidFill>
              </a:rPr>
              <a:t> 형태이다.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</a:rPr>
              <a:t>주의할 것은 따옴표가 아닌 숫자1 옆에 존재하는 그레이브 키이며,</a:t>
            </a:r>
            <a:r>
              <a:rPr lang="ko">
                <a:solidFill>
                  <a:srgbClr val="FFFFFF"/>
                </a:solidFill>
              </a:rPr>
              <a:t> </a:t>
            </a:r>
            <a:r>
              <a:rPr b="1" lang="ko">
                <a:solidFill>
                  <a:schemeClr val="accent6"/>
                </a:solidFill>
              </a:rPr>
              <a:t>backtick</a:t>
            </a:r>
            <a:r>
              <a:rPr lang="ko">
                <a:solidFill>
                  <a:srgbClr val="FFFFFF"/>
                </a:solidFill>
              </a:rPr>
              <a:t> </a:t>
            </a:r>
            <a:r>
              <a:rPr lang="ko" sz="1100">
                <a:solidFill>
                  <a:srgbClr val="FFFFFF"/>
                </a:solidFill>
              </a:rPr>
              <a:t>라고 불리기도한다.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467" name="Google Shape;467;p49"/>
          <p:cNvSpPr txBox="1"/>
          <p:nvPr/>
        </p:nvSpPr>
        <p:spPr>
          <a:xfrm>
            <a:off x="2456850" y="2228525"/>
            <a:ext cx="43617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block code</a:t>
            </a:r>
            <a:endParaRPr b="1" sz="21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8" name="Google Shape;468;p49"/>
          <p:cNvSpPr txBox="1"/>
          <p:nvPr/>
        </p:nvSpPr>
        <p:spPr>
          <a:xfrm>
            <a:off x="2936250" y="2613050"/>
            <a:ext cx="56124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3F3F3"/>
                </a:solidFill>
              </a:rPr>
              <a:t>한줄이 아닌 여러줄의 형태를 취할때 사용하는 것으로 </a:t>
            </a:r>
            <a:endParaRPr sz="12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3F3F3"/>
                </a:solidFill>
              </a:rPr>
              <a:t>`표기를 연속 세번 표기후 한칸띄워 해당 프로그램언어를 입력하면된다.</a:t>
            </a:r>
            <a:endParaRPr sz="12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3F3F3"/>
                </a:solidFill>
              </a:rPr>
              <a:t>내용으로 필요한 사항을 입력 후에 </a:t>
            </a:r>
            <a:endParaRPr sz="12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3F3F3"/>
                </a:solidFill>
              </a:rPr>
              <a:t>마지막줄에도 `표기를 세변연속으로 표기하면 종료된다.</a:t>
            </a:r>
            <a:endParaRPr sz="1200">
              <a:solidFill>
                <a:srgbClr val="F3F3F3"/>
              </a:solidFill>
            </a:endParaRPr>
          </a:p>
        </p:txBody>
      </p:sp>
      <p:sp>
        <p:nvSpPr>
          <p:cNvPr id="469" name="Google Shape;469;p49"/>
          <p:cNvSpPr txBox="1"/>
          <p:nvPr/>
        </p:nvSpPr>
        <p:spPr>
          <a:xfrm>
            <a:off x="2456850" y="1362500"/>
            <a:ext cx="43617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inline code</a:t>
            </a:r>
            <a:endParaRPr b="1" sz="21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0" name="Google Shape;470;p49"/>
          <p:cNvSpPr txBox="1"/>
          <p:nvPr/>
        </p:nvSpPr>
        <p:spPr>
          <a:xfrm>
            <a:off x="2936250" y="1823225"/>
            <a:ext cx="56124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3F3F3"/>
                </a:solidFill>
              </a:rPr>
              <a:t>한줄의 내용에 별도의 코드가 삽입되는경우에 표기한다.</a:t>
            </a:r>
            <a:endParaRPr sz="12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accent6"/>
                </a:solidFill>
              </a:rPr>
              <a:t>`</a:t>
            </a:r>
            <a:r>
              <a:rPr lang="ko" sz="1200">
                <a:solidFill>
                  <a:schemeClr val="lt1"/>
                </a:solidFill>
                <a:highlight>
                  <a:srgbClr val="FFFFFF"/>
                </a:highlight>
              </a:rPr>
              <a:t>&lt;img src=“ ” alt=“ ”&gt;</a:t>
            </a:r>
            <a:r>
              <a:rPr b="1" lang="ko">
                <a:solidFill>
                  <a:schemeClr val="accent6"/>
                </a:solidFill>
              </a:rPr>
              <a:t>`</a:t>
            </a:r>
            <a:r>
              <a:rPr lang="ko" sz="1200">
                <a:solidFill>
                  <a:srgbClr val="F3F3F3"/>
                </a:solidFill>
              </a:rPr>
              <a:t> 형태의 코드를 사용할경우에 표기한다.</a:t>
            </a:r>
            <a:endParaRPr sz="1200">
              <a:solidFill>
                <a:srgbClr val="F3F3F3"/>
              </a:solidFill>
            </a:endParaRPr>
          </a:p>
        </p:txBody>
      </p:sp>
      <p:cxnSp>
        <p:nvCxnSpPr>
          <p:cNvPr id="471" name="Google Shape;471;p49"/>
          <p:cNvCxnSpPr/>
          <p:nvPr/>
        </p:nvCxnSpPr>
        <p:spPr>
          <a:xfrm>
            <a:off x="2142725" y="1355025"/>
            <a:ext cx="707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2" name="Google Shape;472;p49"/>
          <p:cNvSpPr txBox="1"/>
          <p:nvPr/>
        </p:nvSpPr>
        <p:spPr>
          <a:xfrm>
            <a:off x="2936250" y="3457000"/>
            <a:ext cx="4908000" cy="11508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3F3F3"/>
                </a:solidFill>
              </a:rPr>
              <a:t>``` html</a:t>
            </a:r>
            <a:endParaRPr sz="12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3F3F3"/>
                </a:solidFill>
              </a:rPr>
              <a:t>  &lt;p&gt; </a:t>
            </a:r>
            <a:endParaRPr sz="12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3F3F3"/>
                </a:solidFill>
              </a:rPr>
              <a:t>    &lt;!-- 필요한 코드를 입력--&gt;</a:t>
            </a:r>
            <a:endParaRPr sz="12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3F3F3"/>
                </a:solidFill>
              </a:rPr>
              <a:t>  &lt;/p&gt;</a:t>
            </a:r>
            <a:endParaRPr sz="12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3F3F3"/>
                </a:solidFill>
              </a:rPr>
              <a:t>```</a:t>
            </a:r>
            <a:endParaRPr sz="12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0"/>
          <p:cNvSpPr txBox="1"/>
          <p:nvPr/>
        </p:nvSpPr>
        <p:spPr>
          <a:xfrm>
            <a:off x="0" y="0"/>
            <a:ext cx="2012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5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impact</a:t>
            </a:r>
            <a:endParaRPr b="1" sz="35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8" name="Google Shape;478;p50"/>
          <p:cNvSpPr/>
          <p:nvPr/>
        </p:nvSpPr>
        <p:spPr>
          <a:xfrm>
            <a:off x="2012475" y="0"/>
            <a:ext cx="7290600" cy="51435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50"/>
          <p:cNvSpPr txBox="1"/>
          <p:nvPr/>
        </p:nvSpPr>
        <p:spPr>
          <a:xfrm>
            <a:off x="2495525" y="290550"/>
            <a:ext cx="43617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강조</a:t>
            </a:r>
            <a:endParaRPr b="1" sz="21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0" name="Google Shape;480;p50"/>
          <p:cNvSpPr txBox="1"/>
          <p:nvPr/>
        </p:nvSpPr>
        <p:spPr>
          <a:xfrm>
            <a:off x="3203525" y="827475"/>
            <a:ext cx="56124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FFFFFF"/>
                </a:solidFill>
              </a:rPr>
              <a:t>문서의 내용을 작성하다보면 필요한 부분에 강조를 하여 표기해야할 경우가 존재한다 </a:t>
            </a:r>
            <a:endParaRPr sz="105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FFFFFF"/>
                </a:solidFill>
              </a:rPr>
              <a:t>이를 위해 사용하는 기법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1" name="Google Shape;481;p50"/>
          <p:cNvSpPr txBox="1"/>
          <p:nvPr/>
        </p:nvSpPr>
        <p:spPr>
          <a:xfrm>
            <a:off x="2456850" y="1943900"/>
            <a:ext cx="43617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**  **          &lt;strong&gt;&lt;/strong&gt;</a:t>
            </a:r>
            <a:endParaRPr b="1" sz="21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2" name="Google Shape;482;p50"/>
          <p:cNvSpPr txBox="1"/>
          <p:nvPr/>
        </p:nvSpPr>
        <p:spPr>
          <a:xfrm>
            <a:off x="2456850" y="1362500"/>
            <a:ext cx="43617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r>
              <a:rPr b="1" lang="ko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  *            </a:t>
            </a:r>
            <a:r>
              <a:rPr b="1" lang="ko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&lt;em&gt;&lt;/em&gt;</a:t>
            </a:r>
            <a:endParaRPr b="1" sz="21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3" name="Google Shape;483;p50"/>
          <p:cNvSpPr txBox="1"/>
          <p:nvPr/>
        </p:nvSpPr>
        <p:spPr>
          <a:xfrm>
            <a:off x="2456850" y="2525300"/>
            <a:ext cx="43617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~~   ~~      &lt;del&gt;&lt;/del&gt;</a:t>
            </a:r>
            <a:endParaRPr b="1" sz="21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4" name="Google Shape;484;p50"/>
          <p:cNvCxnSpPr/>
          <p:nvPr/>
        </p:nvCxnSpPr>
        <p:spPr>
          <a:xfrm>
            <a:off x="2142725" y="1355025"/>
            <a:ext cx="707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1"/>
          <p:cNvSpPr txBox="1"/>
          <p:nvPr/>
        </p:nvSpPr>
        <p:spPr>
          <a:xfrm>
            <a:off x="0" y="0"/>
            <a:ext cx="20124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5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link</a:t>
            </a:r>
            <a:endParaRPr b="1" sz="35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0" name="Google Shape;490;p51"/>
          <p:cNvSpPr/>
          <p:nvPr/>
        </p:nvSpPr>
        <p:spPr>
          <a:xfrm>
            <a:off x="2012475" y="0"/>
            <a:ext cx="7290600" cy="51435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51"/>
          <p:cNvSpPr txBox="1"/>
          <p:nvPr/>
        </p:nvSpPr>
        <p:spPr>
          <a:xfrm>
            <a:off x="2456850" y="1999925"/>
            <a:ext cx="43617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![ 링크이름 ]( 링크주소 )</a:t>
            </a:r>
            <a:endParaRPr b="1" sz="21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2" name="Google Shape;492;p51"/>
          <p:cNvSpPr txBox="1"/>
          <p:nvPr/>
        </p:nvSpPr>
        <p:spPr>
          <a:xfrm>
            <a:off x="2936250" y="2460650"/>
            <a:ext cx="56124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F3F3F3"/>
                </a:solidFill>
              </a:rPr>
              <a:t>&lt;a href=“링크주소”&gt;링크이름&lt;/a&gt;</a:t>
            </a:r>
            <a:endParaRPr sz="20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3" name="Google Shape;493;p51"/>
          <p:cNvSpPr txBox="1"/>
          <p:nvPr/>
        </p:nvSpPr>
        <p:spPr>
          <a:xfrm>
            <a:off x="2456850" y="981500"/>
            <a:ext cx="43617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[ 이미지설명 ]( 이미지 주소 )  </a:t>
            </a:r>
            <a:endParaRPr b="1" sz="21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4" name="Google Shape;494;p51"/>
          <p:cNvSpPr txBox="1"/>
          <p:nvPr/>
        </p:nvSpPr>
        <p:spPr>
          <a:xfrm>
            <a:off x="2936250" y="1442225"/>
            <a:ext cx="56124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F3F3F3"/>
                </a:solidFill>
              </a:rPr>
              <a:t>&lt;img src=“이미지주소” alt=“이미지 설명” /&gt;</a:t>
            </a:r>
            <a:endParaRPr sz="20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5" name="Google Shape;495;p51"/>
          <p:cNvSpPr txBox="1"/>
          <p:nvPr/>
        </p:nvSpPr>
        <p:spPr>
          <a:xfrm>
            <a:off x="2545425" y="3682475"/>
            <a:ext cx="56124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oboto"/>
              <a:buChar char="●"/>
            </a:pPr>
            <a:r>
              <a:rPr lang="ko">
                <a:solidFill>
                  <a:schemeClr val="accent6"/>
                </a:solidFill>
              </a:rPr>
              <a:t>반드시 절대경로 / 상대경로에 대해 이해하고 사용하도록 하자!</a:t>
            </a:r>
            <a:endParaRPr>
              <a:solidFill>
                <a:schemeClr val="accent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</a:pPr>
            <a:r>
              <a:rPr lang="ko">
                <a:solidFill>
                  <a:schemeClr val="accent6"/>
                </a:solidFill>
              </a:rPr>
              <a:t>통신 프로토콜의 개념은 파악하고 진행!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496" name="Google Shape;496;p51"/>
          <p:cNvSpPr txBox="1"/>
          <p:nvPr/>
        </p:nvSpPr>
        <p:spPr>
          <a:xfrm>
            <a:off x="0" y="826925"/>
            <a:ext cx="20124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5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image</a:t>
            </a:r>
            <a:endParaRPr b="1" sz="35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75" y="314325"/>
            <a:ext cx="747712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825" y="1085825"/>
            <a:ext cx="7396175" cy="317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2"/>
          <p:cNvSpPr txBox="1"/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Thin"/>
                <a:ea typeface="Roboto Thin"/>
                <a:cs typeface="Roboto Thin"/>
                <a:sym typeface="Roboto Thin"/>
              </a:rPr>
              <a:t>Part-03</a:t>
            </a:r>
            <a:endParaRPr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502" name="Google Shape;502;p52"/>
          <p:cNvSpPr txBox="1"/>
          <p:nvPr/>
        </p:nvSpPr>
        <p:spPr>
          <a:xfrm>
            <a:off x="0" y="3219450"/>
            <a:ext cx="91440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기초 개념 파악</a:t>
            </a:r>
            <a:endParaRPr b="1" sz="40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3"/>
          <p:cNvSpPr txBox="1"/>
          <p:nvPr/>
        </p:nvSpPr>
        <p:spPr>
          <a:xfrm>
            <a:off x="786025" y="1448925"/>
            <a:ext cx="64656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폴더세팅</a:t>
            </a:r>
            <a:r>
              <a:rPr b="1" lang="ko" sz="4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b="1" lang="ko" sz="29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(이름설정 및 사용법)</a:t>
            </a:r>
            <a:endParaRPr b="1" sz="29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8" name="Google Shape;508;p53"/>
          <p:cNvSpPr txBox="1"/>
          <p:nvPr/>
        </p:nvSpPr>
        <p:spPr>
          <a:xfrm>
            <a:off x="786025" y="2232825"/>
            <a:ext cx="79935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980000"/>
                </a:solidFill>
              </a:rPr>
              <a:t>어떠한 경우</a:t>
            </a:r>
            <a:r>
              <a:rPr lang="ko" sz="1600">
                <a:solidFill>
                  <a:srgbClr val="222222"/>
                </a:solidFill>
              </a:rPr>
              <a:t>라도 폴더의 이름, 파일의 이름은 </a:t>
            </a:r>
            <a:endParaRPr sz="1600">
              <a:solidFill>
                <a:srgbClr val="222222"/>
              </a:solidFill>
            </a:endParaRPr>
          </a:p>
          <a:p>
            <a:pPr indent="-101600" lvl="0" marL="302399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334456"/>
              </a:buClr>
              <a:buSzPts val="1600"/>
              <a:buAutoNum type="arabicPeriod"/>
            </a:pPr>
            <a:r>
              <a:rPr lang="ko" sz="1600">
                <a:solidFill>
                  <a:srgbClr val="334456"/>
                </a:solidFill>
              </a:rPr>
              <a:t>영문, 띄어쓰기 없이, 특수문자없이( _ , - 제외) 사용</a:t>
            </a:r>
            <a:endParaRPr sz="1600">
              <a:solidFill>
                <a:srgbClr val="334456"/>
              </a:solidFill>
            </a:endParaRPr>
          </a:p>
          <a:p>
            <a:pPr indent="-101600" lvl="0" marL="3023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456"/>
              </a:buClr>
              <a:buSzPts val="1600"/>
              <a:buAutoNum type="arabicPeriod"/>
            </a:pPr>
            <a:r>
              <a:rPr lang="ko" sz="1600">
                <a:solidFill>
                  <a:srgbClr val="334456"/>
                </a:solidFill>
              </a:rPr>
              <a:t>확장자명은 소문자로(대문자일경우 해당프로그램으로 재저장)</a:t>
            </a:r>
            <a:endParaRPr sz="1600">
              <a:solidFill>
                <a:srgbClr val="334456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4"/>
          <p:cNvSpPr/>
          <p:nvPr/>
        </p:nvSpPr>
        <p:spPr>
          <a:xfrm flipH="1">
            <a:off x="75" y="0"/>
            <a:ext cx="2012400" cy="51435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54"/>
          <p:cNvSpPr txBox="1"/>
          <p:nvPr/>
        </p:nvSpPr>
        <p:spPr>
          <a:xfrm>
            <a:off x="0" y="0"/>
            <a:ext cx="20124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폴더세팅</a:t>
            </a:r>
            <a:endParaRPr b="1" sz="19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15" name="Google Shape;515;p54"/>
          <p:cNvSpPr txBox="1"/>
          <p:nvPr/>
        </p:nvSpPr>
        <p:spPr>
          <a:xfrm>
            <a:off x="2164875" y="3608000"/>
            <a:ext cx="67869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980000"/>
                </a:solidFill>
              </a:rPr>
              <a:t>어떠한 경우</a:t>
            </a:r>
            <a:r>
              <a:rPr lang="ko" sz="1600">
                <a:solidFill>
                  <a:srgbClr val="222222"/>
                </a:solidFill>
              </a:rPr>
              <a:t>라도 폴더의 이름, 파일의 이름은 </a:t>
            </a:r>
            <a:endParaRPr sz="1600">
              <a:solidFill>
                <a:srgbClr val="222222"/>
              </a:solidFill>
            </a:endParaRPr>
          </a:p>
          <a:p>
            <a:pPr indent="-101600" lvl="0" marL="302399" rtl="0" algn="l">
              <a:spcBef>
                <a:spcPts val="1100"/>
              </a:spcBef>
              <a:spcAft>
                <a:spcPts val="0"/>
              </a:spcAft>
              <a:buClr>
                <a:srgbClr val="334456"/>
              </a:buClr>
              <a:buSzPts val="1600"/>
              <a:buAutoNum type="arabicPeriod"/>
            </a:pPr>
            <a:r>
              <a:rPr lang="ko" sz="1600">
                <a:solidFill>
                  <a:srgbClr val="334456"/>
                </a:solidFill>
              </a:rPr>
              <a:t>영문, 띄어쓰기 없이, 특수문자없이( _ , - 제외) 사용</a:t>
            </a:r>
            <a:endParaRPr sz="1600">
              <a:solidFill>
                <a:srgbClr val="334456"/>
              </a:solidFill>
            </a:endParaRPr>
          </a:p>
          <a:p>
            <a:pPr indent="-101600" lvl="0" marL="302399" rtl="0" algn="l">
              <a:spcBef>
                <a:spcPts val="0"/>
              </a:spcBef>
              <a:spcAft>
                <a:spcPts val="0"/>
              </a:spcAft>
              <a:buClr>
                <a:srgbClr val="334456"/>
              </a:buClr>
              <a:buSzPts val="1600"/>
              <a:buAutoNum type="arabicPeriod"/>
            </a:pPr>
            <a:r>
              <a:rPr lang="ko" sz="1600">
                <a:solidFill>
                  <a:srgbClr val="334456"/>
                </a:solidFill>
              </a:rPr>
              <a:t>확장자명은 소문자로(대문자일경우 해당프로그램으로 재저장)</a:t>
            </a:r>
            <a:endParaRPr sz="1600">
              <a:solidFill>
                <a:srgbClr val="334456"/>
              </a:solidFill>
            </a:endParaRPr>
          </a:p>
        </p:txBody>
      </p:sp>
      <p:pic>
        <p:nvPicPr>
          <p:cNvPr id="516" name="Google Shape;51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200" y="111950"/>
            <a:ext cx="6634251" cy="351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5"/>
          <p:cNvSpPr/>
          <p:nvPr/>
        </p:nvSpPr>
        <p:spPr>
          <a:xfrm flipH="1">
            <a:off x="75" y="0"/>
            <a:ext cx="2012400" cy="51435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55"/>
          <p:cNvSpPr txBox="1"/>
          <p:nvPr/>
        </p:nvSpPr>
        <p:spPr>
          <a:xfrm>
            <a:off x="0" y="0"/>
            <a:ext cx="20124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이름쓰기</a:t>
            </a:r>
            <a:endParaRPr b="1" sz="19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23" name="Google Shape;523;p55"/>
          <p:cNvSpPr txBox="1"/>
          <p:nvPr/>
        </p:nvSpPr>
        <p:spPr>
          <a:xfrm>
            <a:off x="2252650" y="123825"/>
            <a:ext cx="62676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418AB3"/>
                </a:solidFill>
              </a:rPr>
              <a:t>camelCase 표기법</a:t>
            </a:r>
            <a:endParaRPr b="1" sz="2000">
              <a:solidFill>
                <a:srgbClr val="418AB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18AB3"/>
                </a:solidFill>
              </a:rPr>
              <a:t>-</a:t>
            </a:r>
            <a:r>
              <a:rPr lang="ko" sz="1200">
                <a:solidFill>
                  <a:srgbClr val="FFC000"/>
                </a:solidFill>
              </a:rPr>
              <a:t> 여러단어를 사용시 단어와 단어사이의 첫글자는 대문자로 표기</a:t>
            </a:r>
            <a:endParaRPr sz="1200">
              <a:solidFill>
                <a:srgbClr val="FFC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18AB3"/>
                </a:solidFill>
              </a:rPr>
              <a:t>- </a:t>
            </a:r>
            <a:r>
              <a:rPr lang="ko" sz="1200">
                <a:solidFill>
                  <a:srgbClr val="FFC000"/>
                </a:solidFill>
              </a:rPr>
              <a:t>띄어쓰기대신 대문자로 구분하는 표기방법</a:t>
            </a:r>
            <a:endParaRPr sz="1200">
              <a:solidFill>
                <a:srgbClr val="FFC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18AB3"/>
                </a:solidFill>
              </a:rPr>
              <a:t>- 예: boxSize, headBox</a:t>
            </a:r>
            <a:endParaRPr sz="2000">
              <a:solidFill>
                <a:srgbClr val="418AB3"/>
              </a:solidFill>
            </a:endParaRPr>
          </a:p>
        </p:txBody>
      </p:sp>
      <p:sp>
        <p:nvSpPr>
          <p:cNvPr id="524" name="Google Shape;524;p55"/>
          <p:cNvSpPr txBox="1"/>
          <p:nvPr/>
        </p:nvSpPr>
        <p:spPr>
          <a:xfrm>
            <a:off x="2252650" y="1288963"/>
            <a:ext cx="62676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418AB3"/>
                </a:solidFill>
              </a:rPr>
              <a:t>PascalCase 표기법</a:t>
            </a:r>
            <a:endParaRPr b="1" sz="2000">
              <a:solidFill>
                <a:srgbClr val="418AB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18AB3"/>
                </a:solidFill>
              </a:rPr>
              <a:t>-  </a:t>
            </a:r>
            <a:r>
              <a:rPr lang="ko" sz="1200">
                <a:solidFill>
                  <a:srgbClr val="FFC000"/>
                </a:solidFill>
              </a:rPr>
              <a:t>카멜케이스기법과 유사하지만 첫단어의 첫글자또한 대문자로 시작</a:t>
            </a:r>
            <a:endParaRPr sz="1200">
              <a:solidFill>
                <a:srgbClr val="FFC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18AB3"/>
                </a:solidFill>
              </a:rPr>
              <a:t>-  </a:t>
            </a:r>
            <a:r>
              <a:rPr lang="ko" sz="1200">
                <a:solidFill>
                  <a:srgbClr val="FFC000"/>
                </a:solidFill>
              </a:rPr>
              <a:t>띄어쓰기대신 대문자로 구분하는 표기방법</a:t>
            </a:r>
            <a:endParaRPr sz="1200">
              <a:solidFill>
                <a:srgbClr val="FFC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18AB3"/>
                </a:solidFill>
              </a:rPr>
              <a:t>- 예: BoxSize, HeadBox</a:t>
            </a:r>
            <a:endParaRPr sz="2000">
              <a:solidFill>
                <a:srgbClr val="418AB3"/>
              </a:solidFill>
            </a:endParaRPr>
          </a:p>
        </p:txBody>
      </p:sp>
      <p:sp>
        <p:nvSpPr>
          <p:cNvPr id="525" name="Google Shape;525;p55"/>
          <p:cNvSpPr txBox="1"/>
          <p:nvPr/>
        </p:nvSpPr>
        <p:spPr>
          <a:xfrm>
            <a:off x="2252650" y="2454100"/>
            <a:ext cx="62676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418AB3"/>
                </a:solidFill>
              </a:rPr>
              <a:t>snake_case 표기법</a:t>
            </a:r>
            <a:endParaRPr b="1" sz="2000">
              <a:solidFill>
                <a:srgbClr val="418AB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18AB3"/>
                </a:solidFill>
              </a:rPr>
              <a:t>-  </a:t>
            </a:r>
            <a:r>
              <a:rPr lang="ko" sz="1200">
                <a:solidFill>
                  <a:srgbClr val="FFC000"/>
                </a:solidFill>
              </a:rPr>
              <a:t>여러단어 사용시 단어와 단어사이에 </a:t>
            </a:r>
            <a:r>
              <a:rPr lang="ko" sz="2000"/>
              <a:t>_</a:t>
            </a:r>
            <a:r>
              <a:rPr lang="ko" sz="1200">
                <a:solidFill>
                  <a:srgbClr val="FFC000"/>
                </a:solidFill>
              </a:rPr>
              <a:t> 글자를 표기하여 구분</a:t>
            </a:r>
            <a:endParaRPr sz="1200">
              <a:solidFill>
                <a:srgbClr val="FFC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18AB3"/>
                </a:solidFill>
              </a:rPr>
              <a:t>-</a:t>
            </a:r>
            <a:r>
              <a:rPr lang="ko" sz="1200">
                <a:solidFill>
                  <a:srgbClr val="FFC000"/>
                </a:solidFill>
              </a:rPr>
              <a:t>  띄어쓰기대신 “</a:t>
            </a:r>
            <a:r>
              <a:rPr lang="ko" sz="1200"/>
              <a:t>_</a:t>
            </a:r>
            <a:r>
              <a:rPr lang="ko" sz="1200">
                <a:solidFill>
                  <a:srgbClr val="FFC000"/>
                </a:solidFill>
              </a:rPr>
              <a:t>” 문자로 구분하는 표기방법</a:t>
            </a:r>
            <a:endParaRPr sz="1200">
              <a:solidFill>
                <a:srgbClr val="FFC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18AB3"/>
                </a:solidFill>
              </a:rPr>
              <a:t>- 예: box_size, head_box</a:t>
            </a:r>
            <a:endParaRPr sz="2200">
              <a:solidFill>
                <a:srgbClr val="418AB3"/>
              </a:solidFill>
            </a:endParaRPr>
          </a:p>
        </p:txBody>
      </p:sp>
      <p:sp>
        <p:nvSpPr>
          <p:cNvPr id="526" name="Google Shape;526;p55"/>
          <p:cNvSpPr txBox="1"/>
          <p:nvPr/>
        </p:nvSpPr>
        <p:spPr>
          <a:xfrm>
            <a:off x="2252650" y="3619238"/>
            <a:ext cx="62676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418AB3"/>
                </a:solidFill>
              </a:rPr>
              <a:t>Hungarian 표기법</a:t>
            </a:r>
            <a:endParaRPr b="1" sz="2000">
              <a:solidFill>
                <a:srgbClr val="418AB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18AB3"/>
                </a:solidFill>
              </a:rPr>
              <a:t>- </a:t>
            </a:r>
            <a:r>
              <a:rPr lang="ko" sz="1200">
                <a:solidFill>
                  <a:srgbClr val="418AB3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ko" sz="1200" u="sng">
                <a:solidFill>
                  <a:schemeClr val="hlink"/>
                </a:solidFill>
                <a:hlinkClick r:id="rId4"/>
              </a:rPr>
              <a:t>접두어</a:t>
            </a:r>
            <a:r>
              <a:rPr lang="ko" sz="1200">
                <a:solidFill>
                  <a:srgbClr val="FFC000"/>
                </a:solidFill>
              </a:rPr>
              <a:t>를 사용하는 표기법</a:t>
            </a:r>
            <a:endParaRPr sz="1200">
              <a:solidFill>
                <a:srgbClr val="FFC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18AB3"/>
                </a:solidFill>
              </a:rPr>
              <a:t>- 예: chName, fNumber</a:t>
            </a:r>
            <a:endParaRPr sz="2400">
              <a:solidFill>
                <a:srgbClr val="418AB3"/>
              </a:solidFill>
            </a:endParaRPr>
          </a:p>
        </p:txBody>
      </p:sp>
      <p:graphicFrame>
        <p:nvGraphicFramePr>
          <p:cNvPr id="527" name="Google Shape;527;p55"/>
          <p:cNvGraphicFramePr/>
          <p:nvPr/>
        </p:nvGraphicFramePr>
        <p:xfrm>
          <a:off x="5938850" y="3652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{1D77FB64-83E9-4914-BE97-4426B5AC46F0}</a:tableStyleId>
              </a:tblPr>
              <a:tblGrid>
                <a:gridCol w="428925"/>
                <a:gridCol w="2535725"/>
              </a:tblGrid>
              <a:tr h="298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418AB3"/>
                          </a:solidFill>
                        </a:rPr>
                        <a:t>b</a:t>
                      </a:r>
                      <a:endParaRPr b="1" sz="1000">
                        <a:solidFill>
                          <a:srgbClr val="418AB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418AB3"/>
                          </a:solidFill>
                        </a:rPr>
                        <a:t>불리언(boolean)</a:t>
                      </a:r>
                      <a:endParaRPr sz="1000">
                        <a:solidFill>
                          <a:srgbClr val="418AB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418AB3"/>
                          </a:solidFill>
                        </a:rPr>
                        <a:t>ch</a:t>
                      </a:r>
                      <a:endParaRPr b="1" sz="1000">
                        <a:solidFill>
                          <a:srgbClr val="418AB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418AB3"/>
                          </a:solidFill>
                        </a:rPr>
                        <a:t>문자(char)</a:t>
                      </a:r>
                      <a:endParaRPr sz="1000">
                        <a:solidFill>
                          <a:srgbClr val="418AB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418AB3"/>
                          </a:solidFill>
                        </a:rPr>
                        <a:t>f</a:t>
                      </a:r>
                      <a:endParaRPr b="1" sz="1000">
                        <a:solidFill>
                          <a:srgbClr val="418AB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418AB3"/>
                          </a:solidFill>
                        </a:rPr>
                        <a:t>float</a:t>
                      </a:r>
                      <a:endParaRPr sz="1000">
                        <a:solidFill>
                          <a:srgbClr val="418AB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418AB3"/>
                          </a:solidFill>
                        </a:rPr>
                        <a:t>sz</a:t>
                      </a:r>
                      <a:endParaRPr b="1" sz="1000">
                        <a:solidFill>
                          <a:srgbClr val="418AB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418AB3"/>
                          </a:solidFill>
                        </a:rPr>
                        <a:t>NULL로 끝나는 문자열 ( string + zero )</a:t>
                      </a:r>
                      <a:endParaRPr sz="1000">
                        <a:solidFill>
                          <a:srgbClr val="418AB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6"/>
          <p:cNvSpPr txBox="1"/>
          <p:nvPr/>
        </p:nvSpPr>
        <p:spPr>
          <a:xfrm>
            <a:off x="719075" y="1462875"/>
            <a:ext cx="64656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통신 프로토콜</a:t>
            </a:r>
            <a:endParaRPr b="1" sz="29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33" name="Google Shape;533;p56"/>
          <p:cNvSpPr txBox="1"/>
          <p:nvPr/>
        </p:nvSpPr>
        <p:spPr>
          <a:xfrm>
            <a:off x="747000" y="2265450"/>
            <a:ext cx="7846800" cy="14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222222"/>
                </a:solidFill>
                <a:highlight>
                  <a:srgbClr val="FFFFFF"/>
                </a:highlight>
              </a:rPr>
              <a:t>통신 프로토콜</a:t>
            </a:r>
            <a:r>
              <a:rPr lang="ko" sz="1600">
                <a:solidFill>
                  <a:srgbClr val="222222"/>
                </a:solidFill>
                <a:highlight>
                  <a:srgbClr val="FFFFFF"/>
                </a:highlight>
              </a:rPr>
              <a:t> 또는 </a:t>
            </a:r>
            <a:r>
              <a:rPr b="1" lang="ko" sz="1600">
                <a:solidFill>
                  <a:srgbClr val="222222"/>
                </a:solidFill>
                <a:highlight>
                  <a:srgbClr val="FFFFFF"/>
                </a:highlight>
              </a:rPr>
              <a:t>통신</a:t>
            </a:r>
            <a:r>
              <a:rPr lang="ko" sz="1600">
                <a:solidFill>
                  <a:srgbClr val="222222"/>
                </a:solidFill>
                <a:highlight>
                  <a:srgbClr val="FFFFFF"/>
                </a:highlight>
              </a:rPr>
              <a:t> 규약은 컴퓨터나 원거리 </a:t>
            </a:r>
            <a:r>
              <a:rPr b="1" lang="ko" sz="1600">
                <a:solidFill>
                  <a:srgbClr val="222222"/>
                </a:solidFill>
                <a:highlight>
                  <a:srgbClr val="FFFFFF"/>
                </a:highlight>
              </a:rPr>
              <a:t>통신</a:t>
            </a:r>
            <a:r>
              <a:rPr lang="ko" sz="1600">
                <a:solidFill>
                  <a:srgbClr val="222222"/>
                </a:solidFill>
                <a:highlight>
                  <a:srgbClr val="FFFFFF"/>
                </a:highlight>
              </a:rPr>
              <a:t> 장비 사이에서 </a:t>
            </a:r>
            <a:endParaRPr sz="16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222222"/>
                </a:solidFill>
                <a:highlight>
                  <a:srgbClr val="FFFFFF"/>
                </a:highlight>
              </a:rPr>
              <a:t>메시지를 주고 받는 양식과 규칙의 체계이다. </a:t>
            </a:r>
            <a:endParaRPr sz="16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222222"/>
                </a:solidFill>
                <a:highlight>
                  <a:srgbClr val="FFFFFF"/>
                </a:highlight>
              </a:rPr>
              <a:t>통신 프로토콜</a:t>
            </a:r>
            <a:r>
              <a:rPr lang="ko" sz="1600">
                <a:solidFill>
                  <a:srgbClr val="222222"/>
                </a:solidFill>
                <a:highlight>
                  <a:srgbClr val="FFFFFF"/>
                </a:highlight>
              </a:rPr>
              <a:t>은 신호 체계, 인증, 그리고 오류 감지 및 수정 기능을 포함할 수 있다.</a:t>
            </a:r>
            <a:endParaRPr sz="16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7"/>
          <p:cNvSpPr txBox="1"/>
          <p:nvPr/>
        </p:nvSpPr>
        <p:spPr>
          <a:xfrm>
            <a:off x="0" y="0"/>
            <a:ext cx="2012400" cy="12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5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인터넷</a:t>
            </a:r>
            <a:endParaRPr b="1" sz="35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(응용프로토콜)</a:t>
            </a:r>
            <a:endParaRPr b="1" sz="15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39" name="Google Shape;539;p57"/>
          <p:cNvSpPr/>
          <p:nvPr/>
        </p:nvSpPr>
        <p:spPr>
          <a:xfrm>
            <a:off x="2012475" y="0"/>
            <a:ext cx="7290600" cy="51435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0" name="Google Shape;540;p57"/>
          <p:cNvGrpSpPr/>
          <p:nvPr/>
        </p:nvGrpSpPr>
        <p:grpSpPr>
          <a:xfrm>
            <a:off x="2228250" y="1434250"/>
            <a:ext cx="6634500" cy="789825"/>
            <a:chOff x="2228250" y="1355025"/>
            <a:chExt cx="6634500" cy="789825"/>
          </a:xfrm>
        </p:grpSpPr>
        <p:sp>
          <p:nvSpPr>
            <p:cNvPr id="541" name="Google Shape;541;p57"/>
            <p:cNvSpPr txBox="1"/>
            <p:nvPr/>
          </p:nvSpPr>
          <p:spPr>
            <a:xfrm>
              <a:off x="2228250" y="1355025"/>
              <a:ext cx="4361700" cy="58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FTP (File  Transfer Protocol)</a:t>
              </a:r>
              <a:endParaRPr b="1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42" name="Google Shape;542;p57"/>
            <p:cNvSpPr txBox="1"/>
            <p:nvPr/>
          </p:nvSpPr>
          <p:spPr>
            <a:xfrm>
              <a:off x="2707650" y="1739550"/>
              <a:ext cx="6155100" cy="40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F3F3F3"/>
                  </a:solidFill>
                </a:rPr>
                <a:t>컴퓨터와 컴퓨터 또는 컴퓨터와 인터넷 간의 파일 교환 서비스 프로토콜</a:t>
              </a:r>
              <a:endParaRPr>
                <a:solidFill>
                  <a:srgbClr val="F3F3F3"/>
                </a:solidFill>
              </a:endParaRPr>
            </a:p>
          </p:txBody>
        </p:sp>
      </p:grpSp>
      <p:grpSp>
        <p:nvGrpSpPr>
          <p:cNvPr id="543" name="Google Shape;543;p57"/>
          <p:cNvGrpSpPr/>
          <p:nvPr/>
        </p:nvGrpSpPr>
        <p:grpSpPr>
          <a:xfrm>
            <a:off x="2228250" y="336600"/>
            <a:ext cx="6634500" cy="866025"/>
            <a:chOff x="2228250" y="336600"/>
            <a:chExt cx="6634500" cy="866025"/>
          </a:xfrm>
        </p:grpSpPr>
        <p:sp>
          <p:nvSpPr>
            <p:cNvPr id="544" name="Google Shape;544;p57"/>
            <p:cNvSpPr txBox="1"/>
            <p:nvPr/>
          </p:nvSpPr>
          <p:spPr>
            <a:xfrm>
              <a:off x="2228250" y="336600"/>
              <a:ext cx="6483300" cy="58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HTTP (Hypertext Transfer Protocol)</a:t>
              </a:r>
              <a:endParaRPr b="1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45" name="Google Shape;545;p57"/>
            <p:cNvSpPr txBox="1"/>
            <p:nvPr/>
          </p:nvSpPr>
          <p:spPr>
            <a:xfrm>
              <a:off x="2707650" y="797325"/>
              <a:ext cx="6155100" cy="40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F3F3F3"/>
                  </a:solidFill>
                </a:rPr>
                <a:t>인터넷에서 고급화된 파일 (텍스트, 그래픽, 사운드, 비디오, 멀티미디어)을 송수신하는 서비스로 </a:t>
              </a:r>
              <a:r>
                <a:rPr b="1" lang="ko">
                  <a:solidFill>
                    <a:schemeClr val="accent6"/>
                  </a:solidFill>
                </a:rPr>
                <a:t>웹 서버는 모두 HTTP </a:t>
              </a:r>
              <a:r>
                <a:rPr lang="ko">
                  <a:solidFill>
                    <a:srgbClr val="F3F3F3"/>
                  </a:solidFill>
                </a:rPr>
                <a:t>데몬을 갖는다.</a:t>
              </a:r>
              <a:endParaRPr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46" name="Google Shape;546;p57"/>
          <p:cNvSpPr txBox="1"/>
          <p:nvPr/>
        </p:nvSpPr>
        <p:spPr>
          <a:xfrm>
            <a:off x="2228250" y="2455700"/>
            <a:ext cx="61551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SMTP (Simple Mail Transfer Protocol)</a:t>
            </a:r>
            <a:endParaRPr b="1" sz="21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7" name="Google Shape;547;p57"/>
          <p:cNvSpPr txBox="1"/>
          <p:nvPr/>
        </p:nvSpPr>
        <p:spPr>
          <a:xfrm>
            <a:off x="2707650" y="2775775"/>
            <a:ext cx="61551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3F3F3"/>
                </a:solidFill>
              </a:rPr>
              <a:t>호스트 간 메일 전송 서비스 프로토콜</a:t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8"/>
          <p:cNvSpPr/>
          <p:nvPr/>
        </p:nvSpPr>
        <p:spPr>
          <a:xfrm flipH="1">
            <a:off x="0" y="-47625"/>
            <a:ext cx="2012400" cy="51435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58"/>
          <p:cNvSpPr txBox="1"/>
          <p:nvPr/>
        </p:nvSpPr>
        <p:spPr>
          <a:xfrm>
            <a:off x="0" y="0"/>
            <a:ext cx="19860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1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프로토콜 확인</a:t>
            </a:r>
            <a:endParaRPr b="1" sz="20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54" name="Google Shape;554;p58"/>
          <p:cNvSpPr txBox="1"/>
          <p:nvPr/>
        </p:nvSpPr>
        <p:spPr>
          <a:xfrm>
            <a:off x="2164875" y="3608000"/>
            <a:ext cx="67869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None/>
            </a:pPr>
            <a:r>
              <a:rPr lang="ko" sz="1600">
                <a:solidFill>
                  <a:srgbClr val="334456"/>
                </a:solidFill>
              </a:rPr>
              <a:t>웹페이지 주소는 보이지 않는 프로토콜이 존재</a:t>
            </a:r>
            <a:endParaRPr sz="1600">
              <a:solidFill>
                <a:srgbClr val="334456"/>
              </a:solidFill>
            </a:endParaRPr>
          </a:p>
        </p:txBody>
      </p:sp>
      <p:pic>
        <p:nvPicPr>
          <p:cNvPr id="555" name="Google Shape;555;p58"/>
          <p:cNvPicPr preferRelativeResize="0"/>
          <p:nvPr/>
        </p:nvPicPr>
        <p:blipFill rotWithShape="1">
          <a:blip r:embed="rId3">
            <a:alphaModFix/>
          </a:blip>
          <a:srcRect b="50400" l="507" r="1941" t="3027"/>
          <a:stretch/>
        </p:blipFill>
        <p:spPr>
          <a:xfrm>
            <a:off x="2238375" y="123825"/>
            <a:ext cx="6476999" cy="32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9"/>
          <p:cNvSpPr txBox="1"/>
          <p:nvPr/>
        </p:nvSpPr>
        <p:spPr>
          <a:xfrm>
            <a:off x="786025" y="1448925"/>
            <a:ext cx="64656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경로 </a:t>
            </a:r>
            <a:r>
              <a:rPr b="1" lang="ko" sz="29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(절대경로상대경로)</a:t>
            </a:r>
            <a:endParaRPr b="1" sz="29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61" name="Google Shape;561;p59"/>
          <p:cNvSpPr txBox="1"/>
          <p:nvPr/>
        </p:nvSpPr>
        <p:spPr>
          <a:xfrm>
            <a:off x="786025" y="2232825"/>
            <a:ext cx="79935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222222"/>
                </a:solidFill>
                <a:highlight>
                  <a:srgbClr val="FFFFFF"/>
                </a:highlight>
              </a:rPr>
              <a:t>위도/경도 및 집주소와 같은 정확하고 변하지 않는 위치를 가리키는 것</a:t>
            </a:r>
            <a:endParaRPr sz="16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222222"/>
                </a:solidFill>
                <a:highlight>
                  <a:srgbClr val="FFFFFF"/>
                </a:highlight>
              </a:rPr>
              <a:t>누군가에게 위치를 알려주어 길을 찾아갈 수 있도록 현재위치기준으로 가리키는 것</a:t>
            </a:r>
            <a:endParaRPr sz="16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0"/>
          <p:cNvSpPr txBox="1"/>
          <p:nvPr/>
        </p:nvSpPr>
        <p:spPr>
          <a:xfrm>
            <a:off x="0" y="0"/>
            <a:ext cx="30000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경로</a:t>
            </a:r>
            <a:endParaRPr b="1" sz="40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9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(절대경로</a:t>
            </a:r>
            <a:endParaRPr b="1" sz="29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9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상대경로)</a:t>
            </a:r>
            <a:endParaRPr b="1" sz="29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67" name="Google Shape;567;p60"/>
          <p:cNvSpPr/>
          <p:nvPr/>
        </p:nvSpPr>
        <p:spPr>
          <a:xfrm>
            <a:off x="2012475" y="0"/>
            <a:ext cx="7290600" cy="51435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60"/>
          <p:cNvSpPr txBox="1"/>
          <p:nvPr/>
        </p:nvSpPr>
        <p:spPr>
          <a:xfrm>
            <a:off x="2589300" y="609775"/>
            <a:ext cx="65547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ko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 / </a:t>
            </a:r>
            <a:r>
              <a:rPr lang="ko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: 루트(설정 최상위)    </a:t>
            </a:r>
            <a:r>
              <a:rPr b="1" lang="ko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 ./ </a:t>
            </a:r>
            <a:r>
              <a:rPr lang="ko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: 현재 위치  </a:t>
            </a:r>
            <a:r>
              <a:rPr b="1" lang="ko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../ </a:t>
            </a:r>
            <a:r>
              <a:rPr lang="ko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: 현재 위치의 상단 폴더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69" name="Google Shape;569;p60"/>
          <p:cNvSpPr txBox="1"/>
          <p:nvPr/>
        </p:nvSpPr>
        <p:spPr>
          <a:xfrm>
            <a:off x="2456850" y="2685725"/>
            <a:ext cx="43617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상대경로</a:t>
            </a:r>
            <a:endParaRPr b="1" sz="21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0" name="Google Shape;570;p60"/>
          <p:cNvSpPr txBox="1"/>
          <p:nvPr/>
        </p:nvSpPr>
        <p:spPr>
          <a:xfrm>
            <a:off x="2936250" y="3146450"/>
            <a:ext cx="61785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상대경로를 풀어서 보면 '현재 위치한 곳을 기준'으로 해서 '그곳의 위치'이다.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571" name="Google Shape;571;p60"/>
          <p:cNvSpPr txBox="1"/>
          <p:nvPr/>
        </p:nvSpPr>
        <p:spPr>
          <a:xfrm>
            <a:off x="2456850" y="1362500"/>
            <a:ext cx="43617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절대경로</a:t>
            </a:r>
            <a:endParaRPr b="1" sz="21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2" name="Google Shape;572;p60"/>
          <p:cNvSpPr txBox="1"/>
          <p:nvPr/>
        </p:nvSpPr>
        <p:spPr>
          <a:xfrm>
            <a:off x="2936250" y="1823225"/>
            <a:ext cx="61785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어떠한 웹페이지나 파일이 가지고 있는 고유한 경로를 말한다.</a:t>
            </a:r>
            <a:endParaRPr sz="1300">
              <a:solidFill>
                <a:srgbClr val="FFFFFF"/>
              </a:solidFill>
            </a:endParaRPr>
          </a:p>
        </p:txBody>
      </p:sp>
      <p:cxnSp>
        <p:nvCxnSpPr>
          <p:cNvPr id="573" name="Google Shape;573;p60"/>
          <p:cNvCxnSpPr/>
          <p:nvPr/>
        </p:nvCxnSpPr>
        <p:spPr>
          <a:xfrm>
            <a:off x="2142725" y="1050225"/>
            <a:ext cx="707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60"/>
          <p:cNvSpPr txBox="1"/>
          <p:nvPr/>
        </p:nvSpPr>
        <p:spPr>
          <a:xfrm>
            <a:off x="2936250" y="2254475"/>
            <a:ext cx="18234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c:/program/...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575" name="Google Shape;575;p60"/>
          <p:cNvSpPr txBox="1"/>
          <p:nvPr/>
        </p:nvSpPr>
        <p:spPr>
          <a:xfrm>
            <a:off x="2936250" y="3551750"/>
            <a:ext cx="17187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../program/...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576" name="Google Shape;576;p60"/>
          <p:cNvSpPr txBox="1"/>
          <p:nvPr/>
        </p:nvSpPr>
        <p:spPr>
          <a:xfrm>
            <a:off x="4820575" y="2254475"/>
            <a:ext cx="26958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http://naver.com/email</a:t>
            </a:r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61"/>
          <p:cNvPicPr preferRelativeResize="0"/>
          <p:nvPr/>
        </p:nvPicPr>
        <p:blipFill rotWithShape="1">
          <a:blip r:embed="rId3">
            <a:alphaModFix/>
          </a:blip>
          <a:srcRect b="2181" l="4922" r="7946" t="3798"/>
          <a:stretch/>
        </p:blipFill>
        <p:spPr>
          <a:xfrm>
            <a:off x="2060300" y="348950"/>
            <a:ext cx="3950599" cy="3379025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61"/>
          <p:cNvSpPr/>
          <p:nvPr/>
        </p:nvSpPr>
        <p:spPr>
          <a:xfrm flipH="1">
            <a:off x="75" y="0"/>
            <a:ext cx="2012400" cy="51435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61"/>
          <p:cNvSpPr/>
          <p:nvPr/>
        </p:nvSpPr>
        <p:spPr>
          <a:xfrm flipH="1">
            <a:off x="152575" y="1689100"/>
            <a:ext cx="1670400" cy="2448600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584" name="Google Shape;584;p61"/>
          <p:cNvSpPr txBox="1"/>
          <p:nvPr/>
        </p:nvSpPr>
        <p:spPr>
          <a:xfrm>
            <a:off x="0" y="0"/>
            <a:ext cx="30000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5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경로</a:t>
            </a:r>
            <a:endParaRPr b="1" sz="35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(절대경로</a:t>
            </a:r>
            <a:endParaRPr b="1" sz="2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상대경로)</a:t>
            </a:r>
            <a:endParaRPr b="1" sz="2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585" name="Google Shape;58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0169" y="1846400"/>
            <a:ext cx="375681" cy="375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9963" y="1146481"/>
            <a:ext cx="366544" cy="366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6100" y="2543983"/>
            <a:ext cx="375673" cy="375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06575" y="1006221"/>
            <a:ext cx="375673" cy="375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3289" y="915424"/>
            <a:ext cx="313761" cy="313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1079" y="3339225"/>
            <a:ext cx="306131" cy="30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64892" y="2063709"/>
            <a:ext cx="306131" cy="30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6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32800" y="915427"/>
            <a:ext cx="313755" cy="313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2800" y="2059892"/>
            <a:ext cx="313755" cy="313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32800" y="3298712"/>
            <a:ext cx="313755" cy="313752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61"/>
          <p:cNvSpPr txBox="1"/>
          <p:nvPr/>
        </p:nvSpPr>
        <p:spPr>
          <a:xfrm>
            <a:off x="3447700" y="228775"/>
            <a:ext cx="56124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>
                <a:solidFill>
                  <a:srgbClr val="98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">
                <a:solidFill>
                  <a:srgbClr val="98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/</a:t>
            </a:r>
            <a:r>
              <a:rPr b="1" lang="ko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루트</a:t>
            </a:r>
            <a:r>
              <a:rPr lang="ko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(설정 최상위)</a:t>
            </a:r>
            <a:r>
              <a:rPr lang="ko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b="1" lang="ko">
                <a:solidFill>
                  <a:srgbClr val="783F04"/>
                </a:solidFill>
                <a:latin typeface="Malgun Gothic"/>
                <a:ea typeface="Malgun Gothic"/>
                <a:cs typeface="Malgun Gothic"/>
                <a:sym typeface="Malgun Gothic"/>
              </a:rPr>
              <a:t> ./</a:t>
            </a:r>
            <a:r>
              <a:rPr b="1" lang="ko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현재 위치</a:t>
            </a:r>
            <a:r>
              <a:rPr lang="ko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b="1" lang="ko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">
                <a:solidFill>
                  <a:srgbClr val="98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b="1">
              <a:solidFill>
                <a:srgbClr val="98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r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b="1" lang="ko">
                <a:solidFill>
                  <a:srgbClr val="98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../</a:t>
            </a:r>
            <a:r>
              <a:rPr b="1" lang="ko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현재 위치의 상단 폴더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596" name="Google Shape;596;p61"/>
          <p:cNvCxnSpPr/>
          <p:nvPr/>
        </p:nvCxnSpPr>
        <p:spPr>
          <a:xfrm>
            <a:off x="4480500" y="821625"/>
            <a:ext cx="4737300" cy="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97" name="Google Shape;597;p6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38450" y="2571755"/>
            <a:ext cx="375673" cy="375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6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4500" y="1846405"/>
            <a:ext cx="375673" cy="375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14867" y="1322559"/>
            <a:ext cx="306131" cy="306124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61"/>
          <p:cNvSpPr txBox="1"/>
          <p:nvPr/>
        </p:nvSpPr>
        <p:spPr>
          <a:xfrm>
            <a:off x="6507600" y="915425"/>
            <a:ext cx="20124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None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./침실/</a:t>
            </a:r>
            <a:endParaRPr/>
          </a:p>
        </p:txBody>
      </p:sp>
      <p:sp>
        <p:nvSpPr>
          <p:cNvPr id="601" name="Google Shape;601;p61"/>
          <p:cNvSpPr txBox="1"/>
          <p:nvPr/>
        </p:nvSpPr>
        <p:spPr>
          <a:xfrm>
            <a:off x="6507600" y="1974150"/>
            <a:ext cx="20124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None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./화장실/세면대</a:t>
            </a:r>
            <a:endParaRPr/>
          </a:p>
        </p:txBody>
      </p:sp>
      <p:sp>
        <p:nvSpPr>
          <p:cNvPr id="602" name="Google Shape;602;p61"/>
          <p:cNvSpPr txBox="1"/>
          <p:nvPr/>
        </p:nvSpPr>
        <p:spPr>
          <a:xfrm>
            <a:off x="6507600" y="3193488"/>
            <a:ext cx="20124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None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../../주방/가스렌지</a:t>
            </a:r>
            <a:endParaRPr/>
          </a:p>
        </p:txBody>
      </p:sp>
      <p:pic>
        <p:nvPicPr>
          <p:cNvPr id="603" name="Google Shape;60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8489" y="2414874"/>
            <a:ext cx="313761" cy="313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4738" y="2649331"/>
            <a:ext cx="366544" cy="366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1575" y="2644759"/>
            <a:ext cx="375673" cy="375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64942" y="3576234"/>
            <a:ext cx="306131" cy="30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7650" y="3576233"/>
            <a:ext cx="375673" cy="375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/>
          <p:nvPr/>
        </p:nvSpPr>
        <p:spPr>
          <a:xfrm>
            <a:off x="0" y="-14050"/>
            <a:ext cx="9608400" cy="52137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 txBox="1"/>
          <p:nvPr>
            <p:ph type="ctrTitle"/>
          </p:nvPr>
        </p:nvSpPr>
        <p:spPr>
          <a:xfrm>
            <a:off x="1680302" y="731725"/>
            <a:ext cx="5783400" cy="14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WEB standard</a:t>
            </a:r>
            <a:endParaRPr b="1"/>
          </a:p>
        </p:txBody>
      </p:sp>
      <p:sp>
        <p:nvSpPr>
          <p:cNvPr id="96" name="Google Shape;96;p17"/>
          <p:cNvSpPr txBox="1"/>
          <p:nvPr>
            <p:ph idx="1" type="subTitle"/>
          </p:nvPr>
        </p:nvSpPr>
        <p:spPr>
          <a:xfrm>
            <a:off x="1680300" y="2421075"/>
            <a:ext cx="5783400" cy="15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AutoNum type="arabicPeriod"/>
            </a:pPr>
            <a:r>
              <a:rPr lang="ko" sz="2000">
                <a:solidFill>
                  <a:schemeClr val="accent6"/>
                </a:solidFill>
              </a:rPr>
              <a:t>웹표준이란?</a:t>
            </a:r>
            <a:endParaRPr sz="2000">
              <a:solidFill>
                <a:schemeClr val="accent6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AutoNum type="arabicPeriod"/>
            </a:pPr>
            <a:r>
              <a:rPr lang="ko" sz="2000">
                <a:solidFill>
                  <a:schemeClr val="accent6"/>
                </a:solidFill>
              </a:rPr>
              <a:t>이전 웹/현재 웹</a:t>
            </a:r>
            <a:endParaRPr sz="2000">
              <a:solidFill>
                <a:schemeClr val="accent6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AutoNum type="arabicPeriod"/>
            </a:pPr>
            <a:r>
              <a:rPr lang="ko" sz="2000">
                <a:solidFill>
                  <a:schemeClr val="accent6"/>
                </a:solidFill>
              </a:rPr>
              <a:t>웹접근성이란?</a:t>
            </a:r>
            <a:endParaRPr sz="2000">
              <a:solidFill>
                <a:schemeClr val="accent6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AutoNum type="arabicPeriod"/>
            </a:pPr>
            <a:r>
              <a:rPr lang="ko" sz="2000">
                <a:solidFill>
                  <a:schemeClr val="accent6"/>
                </a:solidFill>
              </a:rPr>
              <a:t>사용웹언어 및 기초 설치/세팅</a:t>
            </a:r>
            <a:endParaRPr sz="2000">
              <a:solidFill>
                <a:schemeClr val="accent6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AutoNum type="arabicPeriod"/>
            </a:pPr>
            <a:r>
              <a:rPr lang="ko" sz="2000">
                <a:solidFill>
                  <a:schemeClr val="accent6"/>
                </a:solidFill>
              </a:rPr>
              <a:t>키보드 용어이해하기</a:t>
            </a:r>
            <a:endParaRPr sz="2000">
              <a:solidFill>
                <a:schemeClr val="accent6"/>
              </a:solidFill>
            </a:endParaRPr>
          </a:p>
        </p:txBody>
      </p:sp>
      <p:grpSp>
        <p:nvGrpSpPr>
          <p:cNvPr id="97" name="Google Shape;97;p17"/>
          <p:cNvGrpSpPr/>
          <p:nvPr/>
        </p:nvGrpSpPr>
        <p:grpSpPr>
          <a:xfrm>
            <a:off x="1576131" y="691736"/>
            <a:ext cx="867318" cy="867318"/>
            <a:chOff x="1568525" y="321525"/>
            <a:chExt cx="1860000" cy="1860000"/>
          </a:xfrm>
        </p:grpSpPr>
        <p:sp>
          <p:nvSpPr>
            <p:cNvPr id="98" name="Google Shape;98;p17"/>
            <p:cNvSpPr/>
            <p:nvPr/>
          </p:nvSpPr>
          <p:spPr>
            <a:xfrm>
              <a:off x="1568525" y="321525"/>
              <a:ext cx="1860000" cy="6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7"/>
            <p:cNvSpPr/>
            <p:nvPr/>
          </p:nvSpPr>
          <p:spPr>
            <a:xfrm rot="5400000">
              <a:off x="668525" y="1221525"/>
              <a:ext cx="1860000" cy="6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" name="Google Shape;100;p17"/>
          <p:cNvGrpSpPr/>
          <p:nvPr/>
        </p:nvGrpSpPr>
        <p:grpSpPr>
          <a:xfrm rot="10800000">
            <a:off x="6663981" y="1349598"/>
            <a:ext cx="867318" cy="867318"/>
            <a:chOff x="1568525" y="321525"/>
            <a:chExt cx="1860000" cy="1860000"/>
          </a:xfrm>
        </p:grpSpPr>
        <p:sp>
          <p:nvSpPr>
            <p:cNvPr id="101" name="Google Shape;101;p17"/>
            <p:cNvSpPr/>
            <p:nvPr/>
          </p:nvSpPr>
          <p:spPr>
            <a:xfrm>
              <a:off x="1568525" y="321525"/>
              <a:ext cx="1860000" cy="6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7"/>
            <p:cNvSpPr/>
            <p:nvPr/>
          </p:nvSpPr>
          <p:spPr>
            <a:xfrm rot="5400000">
              <a:off x="668525" y="1221525"/>
              <a:ext cx="1860000" cy="6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7"/>
          <p:cNvSpPr txBox="1"/>
          <p:nvPr>
            <p:ph type="ctrTitle"/>
          </p:nvPr>
        </p:nvSpPr>
        <p:spPr>
          <a:xfrm>
            <a:off x="111200" y="66275"/>
            <a:ext cx="867300" cy="3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001</a:t>
            </a:r>
            <a:endParaRPr b="1" sz="18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675" y="500249"/>
            <a:ext cx="4382575" cy="3067977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62"/>
          <p:cNvSpPr txBox="1"/>
          <p:nvPr/>
        </p:nvSpPr>
        <p:spPr>
          <a:xfrm>
            <a:off x="6854075" y="872713"/>
            <a:ext cx="20124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None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./img/f.png</a:t>
            </a:r>
            <a:endParaRPr/>
          </a:p>
        </p:txBody>
      </p:sp>
      <p:sp>
        <p:nvSpPr>
          <p:cNvPr id="614" name="Google Shape;614;p62"/>
          <p:cNvSpPr txBox="1"/>
          <p:nvPr/>
        </p:nvSpPr>
        <p:spPr>
          <a:xfrm>
            <a:off x="6854075" y="1931438"/>
            <a:ext cx="20124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None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./js/src/k.js</a:t>
            </a:r>
            <a:endParaRPr/>
          </a:p>
        </p:txBody>
      </p:sp>
      <p:sp>
        <p:nvSpPr>
          <p:cNvPr id="615" name="Google Shape;615;p62"/>
          <p:cNvSpPr txBox="1"/>
          <p:nvPr/>
        </p:nvSpPr>
        <p:spPr>
          <a:xfrm>
            <a:off x="6854075" y="3150775"/>
            <a:ext cx="20124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None/>
            </a:pP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../../img/e.jpg</a:t>
            </a:r>
            <a:endParaRPr/>
          </a:p>
        </p:txBody>
      </p:sp>
      <p:sp>
        <p:nvSpPr>
          <p:cNvPr id="616" name="Google Shape;616;p62"/>
          <p:cNvSpPr/>
          <p:nvPr/>
        </p:nvSpPr>
        <p:spPr>
          <a:xfrm flipH="1">
            <a:off x="75" y="0"/>
            <a:ext cx="2012400" cy="51435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62"/>
          <p:cNvSpPr txBox="1"/>
          <p:nvPr/>
        </p:nvSpPr>
        <p:spPr>
          <a:xfrm>
            <a:off x="0" y="0"/>
            <a:ext cx="2012400" cy="17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5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경로2</a:t>
            </a:r>
            <a:endParaRPr b="1" sz="35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(절대경로</a:t>
            </a:r>
            <a:endParaRPr b="1" sz="2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상대경로)</a:t>
            </a:r>
            <a:endParaRPr b="1" sz="2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618" name="Google Shape;61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9063" y="2599006"/>
            <a:ext cx="366544" cy="366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7353" y="2529054"/>
            <a:ext cx="366544" cy="366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02613" y="2345171"/>
            <a:ext cx="375673" cy="375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71450" y="1358334"/>
            <a:ext cx="375673" cy="375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57264" y="915424"/>
            <a:ext cx="313761" cy="313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1079" y="3186825"/>
            <a:ext cx="306131" cy="30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4892" y="1987509"/>
            <a:ext cx="306131" cy="30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6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58500" y="915427"/>
            <a:ext cx="313755" cy="313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58500" y="1983692"/>
            <a:ext cx="313755" cy="313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58500" y="3146312"/>
            <a:ext cx="313755" cy="313752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62"/>
          <p:cNvSpPr txBox="1"/>
          <p:nvPr/>
        </p:nvSpPr>
        <p:spPr>
          <a:xfrm>
            <a:off x="3447700" y="228775"/>
            <a:ext cx="56124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>
                <a:solidFill>
                  <a:srgbClr val="98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">
                <a:solidFill>
                  <a:srgbClr val="98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/</a:t>
            </a:r>
            <a:r>
              <a:rPr b="1" lang="ko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루트</a:t>
            </a:r>
            <a:r>
              <a:rPr lang="ko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(설정 최상위)</a:t>
            </a:r>
            <a:r>
              <a:rPr lang="ko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b="1" lang="ko">
                <a:solidFill>
                  <a:srgbClr val="783F04"/>
                </a:solidFill>
                <a:latin typeface="Malgun Gothic"/>
                <a:ea typeface="Malgun Gothic"/>
                <a:cs typeface="Malgun Gothic"/>
                <a:sym typeface="Malgun Gothic"/>
              </a:rPr>
              <a:t> ./</a:t>
            </a:r>
            <a:r>
              <a:rPr b="1" lang="ko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현재 위치</a:t>
            </a:r>
            <a:r>
              <a:rPr lang="ko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b="1" lang="ko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">
                <a:solidFill>
                  <a:srgbClr val="98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b="1">
              <a:solidFill>
                <a:srgbClr val="98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r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b="1" lang="ko">
                <a:solidFill>
                  <a:srgbClr val="98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../</a:t>
            </a:r>
            <a:r>
              <a:rPr b="1" lang="ko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현재 위치의 상단 폴더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29" name="Google Shape;629;p62"/>
          <p:cNvCxnSpPr/>
          <p:nvPr/>
        </p:nvCxnSpPr>
        <p:spPr>
          <a:xfrm>
            <a:off x="4480500" y="821625"/>
            <a:ext cx="4737300" cy="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0" name="Google Shape;630;p62"/>
          <p:cNvSpPr txBox="1"/>
          <p:nvPr/>
        </p:nvSpPr>
        <p:spPr>
          <a:xfrm>
            <a:off x="2121125" y="3799475"/>
            <a:ext cx="47976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어떠한 경우라도 폴더의 이름, 파일의 이름은</a:t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7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b="1"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영문, 띄어쓰기 없이, 특수문자없이( _ , - 제외) 사용</a:t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31" name="Google Shape;631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71451" y="2609861"/>
            <a:ext cx="313761" cy="313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6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33575" y="1389302"/>
            <a:ext cx="313755" cy="313752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62"/>
          <p:cNvSpPr/>
          <p:nvPr/>
        </p:nvSpPr>
        <p:spPr>
          <a:xfrm flipH="1">
            <a:off x="152575" y="1689100"/>
            <a:ext cx="1670400" cy="2448600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pic>
        <p:nvPicPr>
          <p:cNvPr id="634" name="Google Shape;634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30169" y="1846400"/>
            <a:ext cx="375681" cy="375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6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4500" y="1846405"/>
            <a:ext cx="375673" cy="375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4738" y="2649331"/>
            <a:ext cx="366544" cy="366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1575" y="2644759"/>
            <a:ext cx="375673" cy="375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4942" y="3576234"/>
            <a:ext cx="306131" cy="30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7650" y="3576233"/>
            <a:ext cx="375673" cy="375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Google Shape;64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675" y="113051"/>
            <a:ext cx="3948126" cy="4336701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63"/>
          <p:cNvSpPr/>
          <p:nvPr/>
        </p:nvSpPr>
        <p:spPr>
          <a:xfrm flipH="1">
            <a:off x="75" y="0"/>
            <a:ext cx="2012400" cy="51435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63"/>
          <p:cNvSpPr txBox="1"/>
          <p:nvPr/>
        </p:nvSpPr>
        <p:spPr>
          <a:xfrm>
            <a:off x="0" y="0"/>
            <a:ext cx="30000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5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경로3</a:t>
            </a:r>
            <a:endParaRPr b="1" sz="35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(절대경로</a:t>
            </a:r>
            <a:endParaRPr b="1" sz="2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상대경로)</a:t>
            </a:r>
            <a:endParaRPr b="1" sz="2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647" name="Google Shape;647;p63"/>
          <p:cNvCxnSpPr/>
          <p:nvPr/>
        </p:nvCxnSpPr>
        <p:spPr>
          <a:xfrm>
            <a:off x="4480500" y="821625"/>
            <a:ext cx="4737300" cy="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48" name="Google Shape;64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2469" y="3415425"/>
            <a:ext cx="375681" cy="375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4900" y="171480"/>
            <a:ext cx="375673" cy="375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7264" y="991624"/>
            <a:ext cx="313761" cy="313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1079" y="3415425"/>
            <a:ext cx="306131" cy="30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64892" y="2139909"/>
            <a:ext cx="306131" cy="30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8725" y="991627"/>
            <a:ext cx="313755" cy="313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88725" y="2136092"/>
            <a:ext cx="313755" cy="313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88725" y="3374912"/>
            <a:ext cx="313755" cy="313752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63"/>
          <p:cNvSpPr txBox="1"/>
          <p:nvPr/>
        </p:nvSpPr>
        <p:spPr>
          <a:xfrm>
            <a:off x="5555250" y="228775"/>
            <a:ext cx="35049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>
                <a:solidFill>
                  <a:srgbClr val="98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">
                <a:solidFill>
                  <a:srgbClr val="98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/</a:t>
            </a:r>
            <a:r>
              <a:rPr b="1" lang="ko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루트</a:t>
            </a:r>
            <a:r>
              <a:rPr lang="ko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(설정 최상위)</a:t>
            </a:r>
            <a:r>
              <a:rPr lang="ko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b="1" lang="ko">
                <a:solidFill>
                  <a:srgbClr val="783F04"/>
                </a:solidFill>
                <a:latin typeface="Malgun Gothic"/>
                <a:ea typeface="Malgun Gothic"/>
                <a:cs typeface="Malgun Gothic"/>
                <a:sym typeface="Malgun Gothic"/>
              </a:rPr>
              <a:t> ./</a:t>
            </a:r>
            <a:r>
              <a:rPr b="1" lang="ko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현재 위치</a:t>
            </a:r>
            <a:r>
              <a:rPr lang="ko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b="1" lang="ko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">
                <a:solidFill>
                  <a:srgbClr val="98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b="1">
              <a:solidFill>
                <a:srgbClr val="98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r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b="1" lang="ko">
                <a:solidFill>
                  <a:srgbClr val="98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../</a:t>
            </a:r>
            <a:r>
              <a:rPr b="1" lang="ko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현재 위치의 상단 폴더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57" name="Google Shape;657;p63"/>
          <p:cNvSpPr txBox="1"/>
          <p:nvPr/>
        </p:nvSpPr>
        <p:spPr>
          <a:xfrm>
            <a:off x="6868425" y="965500"/>
            <a:ext cx="24462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None/>
            </a:pPr>
            <a:r>
              <a:rPr b="1"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./js/src/i.js</a:t>
            </a:r>
            <a:endParaRPr b="1"/>
          </a:p>
        </p:txBody>
      </p:sp>
      <p:sp>
        <p:nvSpPr>
          <p:cNvPr id="658" name="Google Shape;658;p63"/>
          <p:cNvSpPr/>
          <p:nvPr/>
        </p:nvSpPr>
        <p:spPr>
          <a:xfrm flipH="1">
            <a:off x="152575" y="1689100"/>
            <a:ext cx="1670400" cy="2448600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pic>
        <p:nvPicPr>
          <p:cNvPr id="659" name="Google Shape;65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0169" y="1846400"/>
            <a:ext cx="375681" cy="375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500" y="1846405"/>
            <a:ext cx="375673" cy="375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4738" y="2649331"/>
            <a:ext cx="366544" cy="366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1575" y="2644759"/>
            <a:ext cx="375673" cy="375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64942" y="3576234"/>
            <a:ext cx="306131" cy="30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7650" y="3576233"/>
            <a:ext cx="375673" cy="375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64"/>
          <p:cNvSpPr txBox="1"/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Thin"/>
                <a:ea typeface="Roboto Thin"/>
                <a:cs typeface="Roboto Thin"/>
                <a:sym typeface="Roboto Thin"/>
              </a:rPr>
              <a:t>Part-04</a:t>
            </a:r>
            <a:endParaRPr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670" name="Google Shape;670;p64"/>
          <p:cNvSpPr txBox="1"/>
          <p:nvPr/>
        </p:nvSpPr>
        <p:spPr>
          <a:xfrm>
            <a:off x="0" y="3219450"/>
            <a:ext cx="91440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기초 개념 파악</a:t>
            </a:r>
            <a:endParaRPr b="1" sz="40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65"/>
          <p:cNvSpPr txBox="1"/>
          <p:nvPr/>
        </p:nvSpPr>
        <p:spPr>
          <a:xfrm>
            <a:off x="1476950" y="1462875"/>
            <a:ext cx="6465600" cy="1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색상</a:t>
            </a:r>
            <a:endParaRPr b="1" sz="40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179999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9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(web RGB-hex, HSB)</a:t>
            </a:r>
            <a:endParaRPr b="1" sz="29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6"/>
          <p:cNvSpPr/>
          <p:nvPr/>
        </p:nvSpPr>
        <p:spPr>
          <a:xfrm flipH="1">
            <a:off x="75" y="0"/>
            <a:ext cx="2012400" cy="51435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66"/>
          <p:cNvSpPr txBox="1"/>
          <p:nvPr/>
        </p:nvSpPr>
        <p:spPr>
          <a:xfrm>
            <a:off x="0" y="0"/>
            <a:ext cx="2038200" cy="18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5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RGB</a:t>
            </a:r>
            <a:endParaRPr b="1" sz="35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5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CMYK</a:t>
            </a:r>
            <a:endParaRPr b="1" sz="35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682" name="Google Shape;682;p66"/>
          <p:cNvCxnSpPr/>
          <p:nvPr/>
        </p:nvCxnSpPr>
        <p:spPr>
          <a:xfrm>
            <a:off x="2400775" y="821625"/>
            <a:ext cx="6816900" cy="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3" name="Google Shape;683;p66"/>
          <p:cNvSpPr txBox="1"/>
          <p:nvPr/>
        </p:nvSpPr>
        <p:spPr>
          <a:xfrm>
            <a:off x="2535550" y="291275"/>
            <a:ext cx="65058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ko">
                <a:solidFill>
                  <a:srgbClr val="98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RGB / CMYK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84" name="Google Shape;68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875" y="996300"/>
            <a:ext cx="6826725" cy="3413363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66"/>
          <p:cNvSpPr txBox="1"/>
          <p:nvPr/>
        </p:nvSpPr>
        <p:spPr>
          <a:xfrm>
            <a:off x="3119600" y="843900"/>
            <a:ext cx="13887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0~255</a:t>
            </a:r>
            <a:endParaRPr b="1" sz="20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86" name="Google Shape;686;p66"/>
          <p:cNvSpPr txBox="1"/>
          <p:nvPr/>
        </p:nvSpPr>
        <p:spPr>
          <a:xfrm>
            <a:off x="2065775" y="4005375"/>
            <a:ext cx="13887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0~255</a:t>
            </a:r>
            <a:endParaRPr b="1" sz="20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87" name="Google Shape;687;p66"/>
          <p:cNvSpPr txBox="1"/>
          <p:nvPr/>
        </p:nvSpPr>
        <p:spPr>
          <a:xfrm>
            <a:off x="3957075" y="4005375"/>
            <a:ext cx="13887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0~255</a:t>
            </a:r>
            <a:endParaRPr b="1" sz="20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88" name="Google Shape;688;p66"/>
          <p:cNvSpPr txBox="1"/>
          <p:nvPr/>
        </p:nvSpPr>
        <p:spPr>
          <a:xfrm>
            <a:off x="6678875" y="920675"/>
            <a:ext cx="13887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0~100</a:t>
            </a:r>
            <a:endParaRPr b="1" sz="20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89" name="Google Shape;689;p66"/>
          <p:cNvSpPr txBox="1"/>
          <p:nvPr/>
        </p:nvSpPr>
        <p:spPr>
          <a:xfrm>
            <a:off x="5960050" y="4005375"/>
            <a:ext cx="13887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0~100</a:t>
            </a:r>
            <a:endParaRPr b="1" sz="20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90" name="Google Shape;690;p66"/>
          <p:cNvSpPr txBox="1"/>
          <p:nvPr/>
        </p:nvSpPr>
        <p:spPr>
          <a:xfrm>
            <a:off x="7474500" y="4005375"/>
            <a:ext cx="13887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0~100</a:t>
            </a:r>
            <a:endParaRPr b="1" sz="20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67"/>
          <p:cNvSpPr/>
          <p:nvPr/>
        </p:nvSpPr>
        <p:spPr>
          <a:xfrm flipH="1">
            <a:off x="75" y="0"/>
            <a:ext cx="2012400" cy="51435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67"/>
          <p:cNvSpPr txBox="1"/>
          <p:nvPr/>
        </p:nvSpPr>
        <p:spPr>
          <a:xfrm>
            <a:off x="0" y="0"/>
            <a:ext cx="30000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5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RGB</a:t>
            </a:r>
            <a:endParaRPr b="1" sz="35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5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HEX(#)</a:t>
            </a:r>
            <a:endParaRPr b="1" sz="35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697" name="Google Shape;697;p67"/>
          <p:cNvCxnSpPr/>
          <p:nvPr/>
        </p:nvCxnSpPr>
        <p:spPr>
          <a:xfrm>
            <a:off x="2400775" y="821625"/>
            <a:ext cx="6816900" cy="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98" name="Google Shape;698;p67"/>
          <p:cNvGrpSpPr/>
          <p:nvPr/>
        </p:nvGrpSpPr>
        <p:grpSpPr>
          <a:xfrm>
            <a:off x="2307888" y="1024363"/>
            <a:ext cx="5396838" cy="582000"/>
            <a:chOff x="2307888" y="1043013"/>
            <a:chExt cx="5396838" cy="582000"/>
          </a:xfrm>
        </p:grpSpPr>
        <p:sp>
          <p:nvSpPr>
            <p:cNvPr id="699" name="Google Shape;699;p67"/>
            <p:cNvSpPr txBox="1"/>
            <p:nvPr/>
          </p:nvSpPr>
          <p:spPr>
            <a:xfrm>
              <a:off x="3035850" y="1043013"/>
              <a:ext cx="1388700" cy="58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179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000">
                  <a:solidFill>
                    <a:schemeClr val="lt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0~255</a:t>
              </a:r>
              <a:endParaRPr b="1" sz="2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00" name="Google Shape;700;p67"/>
            <p:cNvSpPr txBox="1"/>
            <p:nvPr/>
          </p:nvSpPr>
          <p:spPr>
            <a:xfrm>
              <a:off x="5338925" y="1043013"/>
              <a:ext cx="2365800" cy="58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179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000">
                  <a:solidFill>
                    <a:schemeClr val="lt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0~f * 0~f</a:t>
              </a:r>
              <a:endParaRPr b="1" sz="2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01" name="Google Shape;701;p67"/>
            <p:cNvSpPr/>
            <p:nvPr/>
          </p:nvSpPr>
          <p:spPr>
            <a:xfrm>
              <a:off x="2307888" y="1075863"/>
              <a:ext cx="516300" cy="5163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2" name="Google Shape;702;p67"/>
          <p:cNvGrpSpPr/>
          <p:nvPr/>
        </p:nvGrpSpPr>
        <p:grpSpPr>
          <a:xfrm>
            <a:off x="2307888" y="1672694"/>
            <a:ext cx="5396838" cy="582000"/>
            <a:chOff x="2307888" y="1658850"/>
            <a:chExt cx="5396838" cy="582000"/>
          </a:xfrm>
        </p:grpSpPr>
        <p:sp>
          <p:nvSpPr>
            <p:cNvPr id="703" name="Google Shape;703;p67"/>
            <p:cNvSpPr/>
            <p:nvPr/>
          </p:nvSpPr>
          <p:spPr>
            <a:xfrm>
              <a:off x="2307888" y="1691700"/>
              <a:ext cx="516300" cy="5163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67"/>
            <p:cNvSpPr txBox="1"/>
            <p:nvPr/>
          </p:nvSpPr>
          <p:spPr>
            <a:xfrm>
              <a:off x="3035850" y="1658850"/>
              <a:ext cx="1388700" cy="58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179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000">
                  <a:solidFill>
                    <a:schemeClr val="lt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0~255</a:t>
              </a:r>
              <a:endParaRPr b="1" sz="2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05" name="Google Shape;705;p67"/>
            <p:cNvSpPr txBox="1"/>
            <p:nvPr/>
          </p:nvSpPr>
          <p:spPr>
            <a:xfrm>
              <a:off x="5338925" y="1658850"/>
              <a:ext cx="2365800" cy="58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179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000">
                  <a:solidFill>
                    <a:schemeClr val="lt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0~f * 0~f</a:t>
              </a:r>
              <a:endParaRPr b="1" sz="2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706" name="Google Shape;706;p67"/>
          <p:cNvGrpSpPr/>
          <p:nvPr/>
        </p:nvGrpSpPr>
        <p:grpSpPr>
          <a:xfrm>
            <a:off x="2307888" y="2321025"/>
            <a:ext cx="5396838" cy="582000"/>
            <a:chOff x="2307888" y="2339675"/>
            <a:chExt cx="5396838" cy="582000"/>
          </a:xfrm>
        </p:grpSpPr>
        <p:sp>
          <p:nvSpPr>
            <p:cNvPr id="707" name="Google Shape;707;p67"/>
            <p:cNvSpPr/>
            <p:nvPr/>
          </p:nvSpPr>
          <p:spPr>
            <a:xfrm>
              <a:off x="2307888" y="2372525"/>
              <a:ext cx="516300" cy="5163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67"/>
            <p:cNvSpPr txBox="1"/>
            <p:nvPr/>
          </p:nvSpPr>
          <p:spPr>
            <a:xfrm>
              <a:off x="3035850" y="2339675"/>
              <a:ext cx="1388700" cy="58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179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000">
                  <a:solidFill>
                    <a:schemeClr val="lt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0~255</a:t>
              </a:r>
              <a:endParaRPr b="1" sz="2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09" name="Google Shape;709;p67"/>
            <p:cNvSpPr txBox="1"/>
            <p:nvPr/>
          </p:nvSpPr>
          <p:spPr>
            <a:xfrm>
              <a:off x="5338925" y="2339675"/>
              <a:ext cx="2365800" cy="58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179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000">
                  <a:solidFill>
                    <a:schemeClr val="lt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0~f * 0~f</a:t>
              </a:r>
              <a:endParaRPr b="1" sz="2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sp>
        <p:nvSpPr>
          <p:cNvPr id="710" name="Google Shape;710;p67"/>
          <p:cNvSpPr txBox="1"/>
          <p:nvPr/>
        </p:nvSpPr>
        <p:spPr>
          <a:xfrm>
            <a:off x="3072000" y="373875"/>
            <a:ext cx="15000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rPr>
              <a:t>RGB</a:t>
            </a:r>
            <a:endParaRPr b="1" sz="2000">
              <a:solidFill>
                <a:schemeClr val="accent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11" name="Google Shape;711;p67"/>
          <p:cNvSpPr txBox="1"/>
          <p:nvPr/>
        </p:nvSpPr>
        <p:spPr>
          <a:xfrm>
            <a:off x="5493700" y="373875"/>
            <a:ext cx="15000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rPr>
              <a:t>HEX(#)</a:t>
            </a:r>
            <a:endParaRPr b="1" sz="2000">
              <a:solidFill>
                <a:schemeClr val="accent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grpSp>
        <p:nvGrpSpPr>
          <p:cNvPr id="712" name="Google Shape;712;p67"/>
          <p:cNvGrpSpPr/>
          <p:nvPr/>
        </p:nvGrpSpPr>
        <p:grpSpPr>
          <a:xfrm>
            <a:off x="2307888" y="3369288"/>
            <a:ext cx="5396838" cy="582013"/>
            <a:chOff x="2307888" y="1043013"/>
            <a:chExt cx="5396838" cy="582013"/>
          </a:xfrm>
        </p:grpSpPr>
        <p:sp>
          <p:nvSpPr>
            <p:cNvPr id="713" name="Google Shape;713;p67"/>
            <p:cNvSpPr txBox="1"/>
            <p:nvPr/>
          </p:nvSpPr>
          <p:spPr>
            <a:xfrm>
              <a:off x="3035850" y="1043025"/>
              <a:ext cx="2106600" cy="58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179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000">
                  <a:solidFill>
                    <a:schemeClr val="lt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rgb(255, 0 , 0)</a:t>
              </a:r>
              <a:endParaRPr b="1" sz="2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14" name="Google Shape;714;p67"/>
            <p:cNvSpPr txBox="1"/>
            <p:nvPr/>
          </p:nvSpPr>
          <p:spPr>
            <a:xfrm>
              <a:off x="5338925" y="1043013"/>
              <a:ext cx="2365800" cy="58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179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000">
                  <a:solidFill>
                    <a:schemeClr val="lt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#ff0000    #f00</a:t>
              </a:r>
              <a:endParaRPr b="1" sz="2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715" name="Google Shape;715;p67"/>
            <p:cNvSpPr/>
            <p:nvPr/>
          </p:nvSpPr>
          <p:spPr>
            <a:xfrm>
              <a:off x="2307888" y="1075863"/>
              <a:ext cx="516300" cy="5163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68"/>
          <p:cNvSpPr/>
          <p:nvPr/>
        </p:nvSpPr>
        <p:spPr>
          <a:xfrm flipH="1">
            <a:off x="75" y="0"/>
            <a:ext cx="2012400" cy="51435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68"/>
          <p:cNvSpPr txBox="1"/>
          <p:nvPr/>
        </p:nvSpPr>
        <p:spPr>
          <a:xfrm>
            <a:off x="0" y="0"/>
            <a:ext cx="30000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색상</a:t>
            </a:r>
            <a:endParaRPr b="1" sz="30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(hue)</a:t>
            </a:r>
            <a:endParaRPr b="1" sz="20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채도</a:t>
            </a:r>
            <a:endParaRPr b="1" sz="30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(saturation)</a:t>
            </a:r>
            <a:endParaRPr b="1" sz="20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명도</a:t>
            </a:r>
            <a:endParaRPr b="1" sz="30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(bright)</a:t>
            </a:r>
            <a:endParaRPr b="1" sz="20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722" name="Google Shape;722;p68"/>
          <p:cNvCxnSpPr/>
          <p:nvPr/>
        </p:nvCxnSpPr>
        <p:spPr>
          <a:xfrm>
            <a:off x="2400775" y="821625"/>
            <a:ext cx="6816900" cy="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3" name="Google Shape;723;p68"/>
          <p:cNvSpPr txBox="1"/>
          <p:nvPr/>
        </p:nvSpPr>
        <p:spPr>
          <a:xfrm>
            <a:off x="2554300" y="228775"/>
            <a:ext cx="65058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ko">
                <a:solidFill>
                  <a:srgbClr val="98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RGB CMYK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24" name="Google Shape;72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2475" y="967925"/>
            <a:ext cx="3342925" cy="341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4550" y="1071025"/>
            <a:ext cx="3282800" cy="321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69"/>
          <p:cNvSpPr/>
          <p:nvPr/>
        </p:nvSpPr>
        <p:spPr>
          <a:xfrm flipH="1">
            <a:off x="75" y="0"/>
            <a:ext cx="2012400" cy="51435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69"/>
          <p:cNvSpPr txBox="1"/>
          <p:nvPr/>
        </p:nvSpPr>
        <p:spPr>
          <a:xfrm>
            <a:off x="0" y="0"/>
            <a:ext cx="2012400" cy="1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5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HSB</a:t>
            </a:r>
            <a:endParaRPr b="1" sz="35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732" name="Google Shape;732;p69"/>
          <p:cNvCxnSpPr/>
          <p:nvPr/>
        </p:nvCxnSpPr>
        <p:spPr>
          <a:xfrm>
            <a:off x="2400775" y="821625"/>
            <a:ext cx="6816900" cy="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33" name="Google Shape;73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3875" y="1302950"/>
            <a:ext cx="3882650" cy="2911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2100" y="1060547"/>
            <a:ext cx="3077050" cy="327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70"/>
          <p:cNvSpPr/>
          <p:nvPr/>
        </p:nvSpPr>
        <p:spPr>
          <a:xfrm>
            <a:off x="2012475" y="0"/>
            <a:ext cx="7131600" cy="51435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70"/>
          <p:cNvSpPr txBox="1"/>
          <p:nvPr/>
        </p:nvSpPr>
        <p:spPr>
          <a:xfrm>
            <a:off x="0" y="0"/>
            <a:ext cx="30000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5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color</a:t>
            </a:r>
            <a:endParaRPr b="1" sz="35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5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code</a:t>
            </a:r>
            <a:endParaRPr b="1" sz="35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(in CSS)</a:t>
            </a:r>
            <a:endParaRPr b="1" sz="25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1" name="Google Shape;741;p70"/>
          <p:cNvSpPr txBox="1"/>
          <p:nvPr/>
        </p:nvSpPr>
        <p:spPr>
          <a:xfrm>
            <a:off x="2770650" y="977050"/>
            <a:ext cx="4906200" cy="29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accent6"/>
                </a:solidFill>
                <a:latin typeface="Roboto Slab"/>
                <a:ea typeface="Roboto Slab"/>
                <a:cs typeface="Roboto Slab"/>
                <a:sym typeface="Roboto Slab"/>
              </a:rPr>
              <a:t>color: red;</a:t>
            </a:r>
            <a:endParaRPr sz="2800">
              <a:solidFill>
                <a:schemeClr val="accent6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accent6"/>
                </a:solidFill>
                <a:latin typeface="Roboto Slab"/>
                <a:ea typeface="Roboto Slab"/>
                <a:cs typeface="Roboto Slab"/>
                <a:sym typeface="Roboto Slab"/>
              </a:rPr>
              <a:t>color: #ff0000;</a:t>
            </a:r>
            <a:endParaRPr sz="2800">
              <a:solidFill>
                <a:schemeClr val="accent6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accent6"/>
                </a:solidFill>
                <a:latin typeface="Roboto Slab"/>
                <a:ea typeface="Roboto Slab"/>
                <a:cs typeface="Roboto Slab"/>
                <a:sym typeface="Roboto Slab"/>
              </a:rPr>
              <a:t>color: rgb(255,0,0);</a:t>
            </a:r>
            <a:endParaRPr sz="2800">
              <a:solidFill>
                <a:schemeClr val="accent6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accent6"/>
                </a:solidFill>
                <a:latin typeface="Roboto Slab"/>
                <a:ea typeface="Roboto Slab"/>
                <a:cs typeface="Roboto Slab"/>
                <a:sym typeface="Roboto Slab"/>
              </a:rPr>
              <a:t>color: hsl(0,100%,50%);</a:t>
            </a:r>
            <a:endParaRPr sz="2800">
              <a:solidFill>
                <a:schemeClr val="accent6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accent6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accent6"/>
                </a:solidFill>
                <a:latin typeface="Roboto Slab"/>
                <a:ea typeface="Roboto Slab"/>
                <a:cs typeface="Roboto Slab"/>
                <a:sym typeface="Roboto Slab"/>
              </a:rPr>
              <a:t>color: transparent;</a:t>
            </a:r>
            <a:endParaRPr sz="2800">
              <a:solidFill>
                <a:schemeClr val="accent6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2" name="Google Shape;742;p70"/>
          <p:cNvSpPr txBox="1"/>
          <p:nvPr/>
        </p:nvSpPr>
        <p:spPr>
          <a:xfrm>
            <a:off x="2770650" y="181475"/>
            <a:ext cx="49062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rgbClr val="FFFFFF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https://htmlcolorcodes.com/</a:t>
            </a:r>
            <a:endParaRPr sz="47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71"/>
          <p:cNvSpPr txBox="1"/>
          <p:nvPr>
            <p:ph type="title"/>
          </p:nvPr>
        </p:nvSpPr>
        <p:spPr>
          <a:xfrm>
            <a:off x="387900" y="189375"/>
            <a:ext cx="8368200" cy="13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0"/>
              <a:t>퇴실시 카드 체크</a:t>
            </a:r>
            <a:endParaRPr b="1" sz="6000"/>
          </a:p>
        </p:txBody>
      </p:sp>
      <p:sp>
        <p:nvSpPr>
          <p:cNvPr id="748" name="Google Shape;748;p71"/>
          <p:cNvSpPr txBox="1"/>
          <p:nvPr>
            <p:ph type="title"/>
          </p:nvPr>
        </p:nvSpPr>
        <p:spPr>
          <a:xfrm>
            <a:off x="387900" y="16350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500">
                <a:solidFill>
                  <a:schemeClr val="dk2"/>
                </a:solidFill>
              </a:rPr>
              <a:t>기기에 성명/시간이 뜨지 않으면 </a:t>
            </a:r>
            <a:br>
              <a:rPr b="1" lang="ko" sz="4500">
                <a:solidFill>
                  <a:schemeClr val="dk2"/>
                </a:solidFill>
              </a:rPr>
            </a:br>
            <a:r>
              <a:rPr b="1" lang="ko" sz="4500">
                <a:solidFill>
                  <a:schemeClr val="dk2"/>
                </a:solidFill>
              </a:rPr>
              <a:t>미승인 입니다.</a:t>
            </a:r>
            <a:endParaRPr b="1" sz="4500">
              <a:solidFill>
                <a:schemeClr val="dk2"/>
              </a:solidFill>
            </a:endParaRPr>
          </a:p>
        </p:txBody>
      </p:sp>
      <p:sp>
        <p:nvSpPr>
          <p:cNvPr id="749" name="Google Shape;749;p71"/>
          <p:cNvSpPr txBox="1"/>
          <p:nvPr>
            <p:ph type="title"/>
          </p:nvPr>
        </p:nvSpPr>
        <p:spPr>
          <a:xfrm>
            <a:off x="387900" y="3173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500">
                <a:solidFill>
                  <a:schemeClr val="dk2"/>
                </a:solidFill>
              </a:rPr>
              <a:t>카드</a:t>
            </a:r>
            <a:r>
              <a:rPr b="1" lang="ko" sz="4500">
                <a:solidFill>
                  <a:srgbClr val="FF0000"/>
                </a:solidFill>
              </a:rPr>
              <a:t>승인 확인</a:t>
            </a:r>
            <a:r>
              <a:rPr b="1" lang="ko" sz="4500">
                <a:solidFill>
                  <a:schemeClr val="dk2"/>
                </a:solidFill>
              </a:rPr>
              <a:t> 및 </a:t>
            </a:r>
            <a:r>
              <a:rPr b="1" lang="ko" sz="4500">
                <a:solidFill>
                  <a:srgbClr val="FF0000"/>
                </a:solidFill>
              </a:rPr>
              <a:t>촬영</a:t>
            </a:r>
            <a:r>
              <a:rPr b="1" lang="ko" sz="4500">
                <a:solidFill>
                  <a:schemeClr val="dk2"/>
                </a:solidFill>
              </a:rPr>
              <a:t>.!!</a:t>
            </a:r>
            <a:endParaRPr b="1" sz="4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Thin"/>
                <a:ea typeface="Roboto Thin"/>
                <a:cs typeface="Roboto Thin"/>
                <a:sym typeface="Roboto Thin"/>
              </a:rPr>
              <a:t>Part-01</a:t>
            </a:r>
            <a:endParaRPr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0" y="3219450"/>
            <a:ext cx="91440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Web ?</a:t>
            </a:r>
            <a:endParaRPr b="1" sz="40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9"/>
          <p:cNvPicPr preferRelativeResize="0"/>
          <p:nvPr/>
        </p:nvPicPr>
        <p:blipFill rotWithShape="1">
          <a:blip r:embed="rId3">
            <a:alphaModFix/>
          </a:blip>
          <a:srcRect b="0" l="7737" r="4635" t="0"/>
          <a:stretch/>
        </p:blipFill>
        <p:spPr>
          <a:xfrm>
            <a:off x="2381375" y="0"/>
            <a:ext cx="676263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/>
        </p:nvSpPr>
        <p:spPr>
          <a:xfrm>
            <a:off x="0" y="0"/>
            <a:ext cx="27381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what is </a:t>
            </a:r>
            <a:endParaRPr b="1" sz="40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Web ?</a:t>
            </a:r>
            <a:endParaRPr b="1" sz="40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 rotWithShape="1">
          <a:blip r:embed="rId4">
            <a:alphaModFix/>
          </a:blip>
          <a:srcRect b="0" l="5430" r="6980" t="0"/>
          <a:stretch/>
        </p:blipFill>
        <p:spPr>
          <a:xfrm>
            <a:off x="2381375" y="0"/>
            <a:ext cx="6762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/>
        </p:nvSpPr>
        <p:spPr>
          <a:xfrm>
            <a:off x="0" y="1674950"/>
            <a:ext cx="27381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50">
                <a:solidFill>
                  <a:srgbClr val="4D5156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인터넷에 연결된 </a:t>
            </a:r>
            <a:br>
              <a:rPr lang="ko" sz="1550">
                <a:solidFill>
                  <a:srgbClr val="4D5156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" sz="1550">
                <a:solidFill>
                  <a:srgbClr val="4D5156"/>
                </a:solidFill>
                <a:latin typeface="Malgun Gothic"/>
                <a:ea typeface="Malgun Gothic"/>
                <a:cs typeface="Malgun Gothic"/>
                <a:sym typeface="Malgun Gothic"/>
              </a:rPr>
              <a:t>컴퓨터를 통해 </a:t>
            </a:r>
            <a:endParaRPr sz="1550">
              <a:solidFill>
                <a:srgbClr val="4D515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50">
                <a:solidFill>
                  <a:srgbClr val="4D5156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사람들이 정보를 </a:t>
            </a:r>
            <a:endParaRPr sz="1550">
              <a:solidFill>
                <a:srgbClr val="4D515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50">
                <a:solidFill>
                  <a:srgbClr val="4D5156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공유할 수 있는 </a:t>
            </a:r>
            <a:br>
              <a:rPr lang="ko" sz="1550">
                <a:solidFill>
                  <a:srgbClr val="4D5156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" sz="1550">
                <a:solidFill>
                  <a:srgbClr val="4D5156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 세계적인 정보 공간</a:t>
            </a:r>
            <a:endParaRPr b="1" sz="4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/>
        </p:nvSpPr>
        <p:spPr>
          <a:xfrm>
            <a:off x="0" y="0"/>
            <a:ext cx="27381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what is </a:t>
            </a:r>
            <a:endParaRPr b="1" sz="40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Web ?</a:t>
            </a:r>
            <a:endParaRPr b="1" sz="40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2975" y="0"/>
            <a:ext cx="3410775" cy="54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7326" y="-210593"/>
            <a:ext cx="3026875" cy="8291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0850" y="0"/>
            <a:ext cx="3026875" cy="605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3304200" y="-14050"/>
            <a:ext cx="6304200" cy="52137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1"/>
          <p:cNvSpPr txBox="1"/>
          <p:nvPr/>
        </p:nvSpPr>
        <p:spPr>
          <a:xfrm>
            <a:off x="0" y="0"/>
            <a:ext cx="3455700" cy="21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what is </a:t>
            </a:r>
            <a:endParaRPr b="1" sz="40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Web </a:t>
            </a:r>
            <a:r>
              <a:rPr b="1" lang="ko" sz="4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Standards 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3435250" y="1333850"/>
            <a:ext cx="54570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웹의 측면을 서술하고, </a:t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정의하는 공식 표준으로</a:t>
            </a:r>
            <a:endParaRPr sz="3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21"/>
          <p:cNvSpPr txBox="1"/>
          <p:nvPr/>
        </p:nvSpPr>
        <p:spPr>
          <a:xfrm>
            <a:off x="3568130" y="2545980"/>
            <a:ext cx="55758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다른 기술 규격을 가리키는 일반적인 용어이다.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최근에 이 용어는 웹 사이트를 작성하는 데 중요도가 높아지고 있으며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웹 디자인, 개발과 관계가 있다.</a:t>
            </a:r>
            <a:endParaRPr sz="3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21"/>
          <p:cNvSpPr txBox="1"/>
          <p:nvPr/>
        </p:nvSpPr>
        <p:spPr>
          <a:xfrm>
            <a:off x="0" y="2008875"/>
            <a:ext cx="34557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웹표준?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